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1" d="100"/>
          <a:sy n="21" d="100"/>
        </p:scale>
        <p:origin x="924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735203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"/>
          <p:cNvSpPr/>
          <p:nvPr/>
        </p:nvSpPr>
        <p:spPr>
          <a:xfrm>
            <a:off x="416559" y="434714"/>
            <a:ext cx="23552464" cy="13015367"/>
          </a:xfrm>
          <a:prstGeom prst="roundRect">
            <a:avLst>
              <a:gd name="adj" fmla="val 4926"/>
            </a:avLst>
          </a:prstGeom>
          <a:solidFill>
            <a:srgbClr val="CCE9E2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defTabSz="608541"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87" y="11697796"/>
            <a:ext cx="2055474" cy="1804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0632" y="5899598"/>
            <a:ext cx="11932960" cy="1168846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ttangolo"/>
          <p:cNvSpPr/>
          <p:nvPr/>
        </p:nvSpPr>
        <p:spPr>
          <a:xfrm>
            <a:off x="-43837" y="9087401"/>
            <a:ext cx="10900371" cy="121453"/>
          </a:xfrm>
          <a:prstGeom prst="rect">
            <a:avLst/>
          </a:prstGeom>
          <a:solidFill>
            <a:srgbClr val="3F8A8B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defTabSz="608541">
              <a:defRPr sz="2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8" name="Gruppo"/>
          <p:cNvGrpSpPr/>
          <p:nvPr/>
        </p:nvGrpSpPr>
        <p:grpSpPr>
          <a:xfrm>
            <a:off x="385588" y="909135"/>
            <a:ext cx="23612825" cy="1518177"/>
            <a:chOff x="0" y="0"/>
            <a:chExt cx="23612824" cy="1518175"/>
          </a:xfrm>
        </p:grpSpPr>
        <p:sp>
          <p:nvSpPr>
            <p:cNvPr id="15" name="Rettangolo"/>
            <p:cNvSpPr/>
            <p:nvPr/>
          </p:nvSpPr>
          <p:spPr>
            <a:xfrm>
              <a:off x="0" y="10875"/>
              <a:ext cx="16308549" cy="1496860"/>
            </a:xfrm>
            <a:prstGeom prst="rect">
              <a:avLst/>
            </a:prstGeom>
            <a:solidFill>
              <a:srgbClr val="3F8A8B"/>
            </a:solidFill>
            <a:ln w="12700" cap="flat">
              <a:noFill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608541"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Rettangolo"/>
            <p:cNvSpPr/>
            <p:nvPr/>
          </p:nvSpPr>
          <p:spPr>
            <a:xfrm>
              <a:off x="16470340" y="12005"/>
              <a:ext cx="7142485" cy="15061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608541"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7" name="Immagine" descr="Immagi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71658" y="-1"/>
              <a:ext cx="6634483" cy="1506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8" cy="477670"/>
          </a:xfrm>
          <a:prstGeom prst="rect">
            <a:avLst/>
          </a:prstGeom>
        </p:spPr>
        <p:txBody>
          <a:bodyPr lIns="71436" tIns="71436" rIns="71436" bIns="71436" anchor="t"/>
          <a:lstStyle>
            <a:lvl1pPr algn="ctr" defTabSz="821530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s di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"/>
          <p:cNvSpPr/>
          <p:nvPr/>
        </p:nvSpPr>
        <p:spPr>
          <a:xfrm>
            <a:off x="3788" y="2229400"/>
            <a:ext cx="24376424" cy="143591"/>
          </a:xfrm>
          <a:prstGeom prst="rect">
            <a:avLst/>
          </a:prstGeom>
          <a:solidFill>
            <a:srgbClr val="3F8A8B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defTabSz="608541">
              <a:defRPr sz="2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30" name="Gruppo"/>
          <p:cNvGrpSpPr/>
          <p:nvPr/>
        </p:nvGrpSpPr>
        <p:grpSpPr>
          <a:xfrm>
            <a:off x="305822" y="12052341"/>
            <a:ext cx="23733760" cy="1473816"/>
            <a:chOff x="0" y="0"/>
            <a:chExt cx="23733758" cy="1473815"/>
          </a:xfrm>
        </p:grpSpPr>
        <p:sp>
          <p:nvSpPr>
            <p:cNvPr id="27" name="Rettangolo arrotondato"/>
            <p:cNvSpPr/>
            <p:nvPr/>
          </p:nvSpPr>
          <p:spPr>
            <a:xfrm>
              <a:off x="-1" y="132571"/>
              <a:ext cx="17168380" cy="1292885"/>
            </a:xfrm>
            <a:prstGeom prst="roundRect">
              <a:avLst>
                <a:gd name="adj" fmla="val 22294"/>
              </a:avLst>
            </a:prstGeom>
            <a:solidFill>
              <a:srgbClr val="CCE9E2"/>
            </a:solidFill>
            <a:ln w="12700" cap="flat">
              <a:noFill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608541"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8" name="Immagine" descr="Immagin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536" y="345582"/>
              <a:ext cx="1285118" cy="11282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Immagine" descr="Immag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94767" y="0"/>
              <a:ext cx="6138992" cy="13936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8" cy="477670"/>
          </a:xfrm>
          <a:prstGeom prst="rect">
            <a:avLst/>
          </a:prstGeom>
        </p:spPr>
        <p:txBody>
          <a:bodyPr lIns="71436" tIns="71436" rIns="71436" bIns="71436" anchor="t"/>
          <a:lstStyle>
            <a:lvl1pPr algn="ctr" defTabSz="821530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pazio alle dom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tangolo"/>
          <p:cNvSpPr/>
          <p:nvPr/>
        </p:nvSpPr>
        <p:spPr>
          <a:xfrm>
            <a:off x="1099164" y="9544018"/>
            <a:ext cx="13185067" cy="121453"/>
          </a:xfrm>
          <a:prstGeom prst="rect">
            <a:avLst/>
          </a:prstGeom>
          <a:solidFill>
            <a:srgbClr val="3F8A8B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defTabSz="608541">
              <a:defRPr sz="22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2" name="Gruppo"/>
          <p:cNvGrpSpPr/>
          <p:nvPr/>
        </p:nvGrpSpPr>
        <p:grpSpPr>
          <a:xfrm>
            <a:off x="385588" y="909135"/>
            <a:ext cx="23612825" cy="1518177"/>
            <a:chOff x="0" y="0"/>
            <a:chExt cx="23612824" cy="1518175"/>
          </a:xfrm>
        </p:grpSpPr>
        <p:sp>
          <p:nvSpPr>
            <p:cNvPr id="39" name="Rettangolo"/>
            <p:cNvSpPr/>
            <p:nvPr/>
          </p:nvSpPr>
          <p:spPr>
            <a:xfrm>
              <a:off x="0" y="10875"/>
              <a:ext cx="16308549" cy="1496860"/>
            </a:xfrm>
            <a:prstGeom prst="rect">
              <a:avLst/>
            </a:prstGeom>
            <a:solidFill>
              <a:srgbClr val="3F8A8B"/>
            </a:solidFill>
            <a:ln w="12700" cap="flat">
              <a:noFill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608541"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" name="Rettangolo"/>
            <p:cNvSpPr/>
            <p:nvPr/>
          </p:nvSpPr>
          <p:spPr>
            <a:xfrm>
              <a:off x="16470340" y="12005"/>
              <a:ext cx="7142485" cy="15061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608541"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41" name="Immagine" descr="Immagin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71658" y="-1"/>
              <a:ext cx="6634483" cy="1506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3" name="Schermata 2021-01-29 alle 13.22.21.png" descr="Schermata 2021-01-29 alle 13.22.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4411" y="3850895"/>
            <a:ext cx="6451602" cy="6350003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pazio alle domande"/>
          <p:cNvSpPr txBox="1"/>
          <p:nvPr/>
        </p:nvSpPr>
        <p:spPr>
          <a:xfrm>
            <a:off x="1202035" y="5279665"/>
            <a:ext cx="11820511" cy="1514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687" tIns="39687" rIns="39687" bIns="39687" anchor="ctr">
            <a:spAutoFit/>
          </a:bodyPr>
          <a:lstStyle>
            <a:lvl1pPr algn="l" defTabSz="263407">
              <a:defRPr sz="9400">
                <a:latin typeface="Larsseit Bold"/>
                <a:ea typeface="Larsseit Bold"/>
                <a:cs typeface="Larsseit Bold"/>
                <a:sym typeface="Larsseit Bold"/>
              </a:defRPr>
            </a:lvl1pPr>
          </a:lstStyle>
          <a:p>
            <a:r>
              <a:t>Spazio alle domande</a:t>
            </a:r>
          </a:p>
        </p:txBody>
      </p:sp>
      <p:sp>
        <p:nvSpPr>
          <p:cNvPr id="45" name="Scrivi le tue domande al professore nella chat…"/>
          <p:cNvSpPr txBox="1"/>
          <p:nvPr/>
        </p:nvSpPr>
        <p:spPr>
          <a:xfrm>
            <a:off x="1123643" y="7782769"/>
            <a:ext cx="13360210" cy="1610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9687" tIns="39687" rIns="39687" bIns="39687" anchor="ctr">
            <a:spAutoFit/>
          </a:bodyPr>
          <a:lstStyle/>
          <a:p>
            <a:pPr algn="l" defTabSz="263407">
              <a:defRPr sz="5100" i="1">
                <a:latin typeface="+mn-lt"/>
                <a:ea typeface="+mn-ea"/>
                <a:cs typeface="+mn-cs"/>
                <a:sym typeface="Helvetica Neue"/>
              </a:defRPr>
            </a:pPr>
            <a:r>
              <a:t>Scrivi le tue domande al professore nella chat </a:t>
            </a:r>
          </a:p>
          <a:p>
            <a:pPr algn="l" defTabSz="263407">
              <a:defRPr sz="5100" i="1">
                <a:latin typeface="+mn-lt"/>
                <a:ea typeface="+mn-ea"/>
                <a:cs typeface="+mn-cs"/>
                <a:sym typeface="Helvetica Neue"/>
              </a:defRPr>
            </a:pPr>
            <a:r>
              <a:t>(trovi il bottone qui sotto)</a:t>
            </a:r>
          </a:p>
        </p:txBody>
      </p:sp>
      <p:sp>
        <p:nvSpPr>
          <p:cNvPr id="4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8" cy="477670"/>
          </a:xfrm>
          <a:prstGeom prst="rect">
            <a:avLst/>
          </a:prstGeom>
        </p:spPr>
        <p:txBody>
          <a:bodyPr lIns="71436" tIns="71436" rIns="71436" bIns="71436" anchor="t"/>
          <a:lstStyle>
            <a:lvl1pPr algn="ctr" defTabSz="821530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z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084" y="3512317"/>
            <a:ext cx="13373445" cy="130994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" name="Gruppo"/>
          <p:cNvGrpSpPr/>
          <p:nvPr/>
        </p:nvGrpSpPr>
        <p:grpSpPr>
          <a:xfrm>
            <a:off x="385588" y="909135"/>
            <a:ext cx="23612825" cy="1518177"/>
            <a:chOff x="0" y="0"/>
            <a:chExt cx="23612824" cy="1518175"/>
          </a:xfrm>
        </p:grpSpPr>
        <p:sp>
          <p:nvSpPr>
            <p:cNvPr id="54" name="Rettangolo"/>
            <p:cNvSpPr/>
            <p:nvPr/>
          </p:nvSpPr>
          <p:spPr>
            <a:xfrm>
              <a:off x="0" y="10875"/>
              <a:ext cx="16308549" cy="1496860"/>
            </a:xfrm>
            <a:prstGeom prst="rect">
              <a:avLst/>
            </a:prstGeom>
            <a:solidFill>
              <a:srgbClr val="3F8A8B"/>
            </a:solidFill>
            <a:ln w="12700" cap="flat">
              <a:noFill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608541"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5" name="Rettangolo"/>
            <p:cNvSpPr/>
            <p:nvPr/>
          </p:nvSpPr>
          <p:spPr>
            <a:xfrm>
              <a:off x="16470340" y="12005"/>
              <a:ext cx="7142485" cy="15061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608541"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6" name="Immagine" descr="Immag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71658" y="-1"/>
              <a:ext cx="6634483" cy="1506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8" name="Grazie!"/>
          <p:cNvSpPr txBox="1"/>
          <p:nvPr/>
        </p:nvSpPr>
        <p:spPr>
          <a:xfrm>
            <a:off x="1511598" y="4913313"/>
            <a:ext cx="16878714" cy="3889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687" tIns="39687" rIns="39687" bIns="39687" anchor="ctr">
            <a:spAutoFit/>
          </a:bodyPr>
          <a:lstStyle>
            <a:lvl1pPr algn="l" defTabSz="263407">
              <a:defRPr sz="25000">
                <a:solidFill>
                  <a:srgbClr val="397C7C"/>
                </a:solidFill>
                <a:latin typeface="Larsseit Bold"/>
                <a:ea typeface="Larsseit Bold"/>
                <a:cs typeface="Larsseit Bold"/>
                <a:sym typeface="Larsseit Bold"/>
              </a:defRPr>
            </a:lvl1pPr>
          </a:lstStyle>
          <a:p>
            <a:r>
              <a:t>Grazie!</a:t>
            </a:r>
          </a:p>
        </p:txBody>
      </p:sp>
      <p:sp>
        <p:nvSpPr>
          <p:cNvPr id="5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8" cy="477670"/>
          </a:xfrm>
          <a:prstGeom prst="rect">
            <a:avLst/>
          </a:prstGeom>
        </p:spPr>
        <p:txBody>
          <a:bodyPr lIns="71436" tIns="71436" rIns="71436" bIns="71436" anchor="t"/>
          <a:lstStyle>
            <a:lvl1pPr algn="ctr" defTabSz="821530">
              <a:defRPr sz="2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olo Testo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Titolo Testo</a:t>
            </a:r>
          </a:p>
        </p:txBody>
      </p:sp>
      <p:sp>
        <p:nvSpPr>
          <p:cNvPr id="7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  <a:ln w="12700">
            <a:miter lim="400000"/>
          </a:ln>
        </p:spPr>
        <p:txBody>
          <a:bodyPr wrap="none" tIns="91439" bIns="91439" anchor="ctr">
            <a:spAutoFit/>
          </a:bodyPr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18288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457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90600" marR="0" indent="-5334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554479" marR="0" indent="-640079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828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5400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972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544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116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68800" marR="0" indent="-711200" algn="l" defTabSz="182880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18288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endspace.com/lessons/ySVU863mB2F1hg/l-uso-dei-video-nell-ora-di-religion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87" y="11697796"/>
            <a:ext cx="2055474" cy="1804546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Rettangolo"/>
          <p:cNvSpPr/>
          <p:nvPr/>
        </p:nvSpPr>
        <p:spPr>
          <a:xfrm>
            <a:off x="-43837" y="9087401"/>
            <a:ext cx="10900371" cy="121453"/>
          </a:xfrm>
          <a:prstGeom prst="rect">
            <a:avLst/>
          </a:prstGeom>
          <a:solidFill>
            <a:srgbClr val="3F8A8B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defTabSz="608541"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" name="Titolo del seminario (inserire qui)"/>
          <p:cNvSpPr txBox="1"/>
          <p:nvPr/>
        </p:nvSpPr>
        <p:spPr>
          <a:xfrm>
            <a:off x="1125835" y="4562114"/>
            <a:ext cx="14809178" cy="2949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687" tIns="39687" rIns="39687" bIns="39687" anchor="ctr">
            <a:spAutoFit/>
          </a:bodyPr>
          <a:lstStyle/>
          <a:p>
            <a:pPr algn="l" defTabSz="263407">
              <a:defRPr sz="9400">
                <a:latin typeface="Larsseit Bold"/>
                <a:ea typeface="Larsseit Bold"/>
                <a:cs typeface="Larsseit Bold"/>
                <a:sym typeface="Larsseit Bold"/>
              </a:defRPr>
            </a:pPr>
            <a:r>
              <a:t>L’USO DEI VIDEO</a:t>
            </a:r>
            <a:br/>
            <a:r>
              <a:t>NELL’ORA DI RELIGIONE</a:t>
            </a:r>
          </a:p>
        </p:txBody>
      </p:sp>
      <p:sp>
        <p:nvSpPr>
          <p:cNvPr id="89" name="relatore: nome cognome relatore"/>
          <p:cNvSpPr txBox="1"/>
          <p:nvPr/>
        </p:nvSpPr>
        <p:spPr>
          <a:xfrm>
            <a:off x="1123643" y="8170120"/>
            <a:ext cx="6953809" cy="83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9687" tIns="39687" rIns="39687" bIns="39687" anchor="ctr">
            <a:spAutoFit/>
          </a:bodyPr>
          <a:lstStyle>
            <a:lvl1pPr algn="l" defTabSz="263407">
              <a:defRPr sz="5100" i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relatore: Tommaso Cera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NTATTI"/>
          <p:cNvSpPr txBox="1"/>
          <p:nvPr/>
        </p:nvSpPr>
        <p:spPr>
          <a:xfrm>
            <a:off x="-48208" y="648469"/>
            <a:ext cx="24441822" cy="1141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defTabSz="1828800">
              <a:lnSpc>
                <a:spcPct val="90000"/>
              </a:lnSpc>
              <a:defRPr sz="7200">
                <a:solidFill>
                  <a:srgbClr val="3E6869"/>
                </a:solidFill>
                <a:latin typeface="Larsseit Bold"/>
                <a:ea typeface="Larsseit Bold"/>
                <a:cs typeface="Larsseit Bold"/>
                <a:sym typeface="Larsseit Bold"/>
              </a:defRPr>
            </a:lvl1pPr>
          </a:lstStyle>
          <a:p>
            <a:r>
              <a:rPr lang="it-IT" dirty="0"/>
              <a:t>ESEMPI DI VIDEO DA USARE NELLE LEZIONI</a:t>
            </a:r>
            <a:endParaRPr dirty="0"/>
          </a:p>
        </p:txBody>
      </p:sp>
      <p:sp>
        <p:nvSpPr>
          <p:cNvPr id="116" name="Tommaso Cera…"/>
          <p:cNvSpPr txBox="1">
            <a:spLocks noGrp="1"/>
          </p:cNvSpPr>
          <p:nvPr>
            <p:ph type="body" idx="4294967295"/>
          </p:nvPr>
        </p:nvSpPr>
        <p:spPr>
          <a:xfrm>
            <a:off x="988268" y="2983262"/>
            <a:ext cx="22407464" cy="77494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1371600">
              <a:lnSpc>
                <a:spcPct val="120000"/>
              </a:lnSpc>
              <a:spcBef>
                <a:spcPts val="1500"/>
              </a:spcBef>
              <a:buClr>
                <a:srgbClr val="53888A"/>
              </a:buClr>
              <a:buSzPct val="137000"/>
              <a:buNone/>
              <a:defRPr sz="4200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rPr lang="it-IT" dirty="0"/>
              <a:t>Gli esempi sono stati caricati su </a:t>
            </a:r>
            <a:r>
              <a:rPr lang="it-IT" b="1" dirty="0"/>
              <a:t>BLENDSPACE</a:t>
            </a:r>
            <a:r>
              <a:rPr lang="it-IT" dirty="0"/>
              <a:t>, che è un aggregatore di risorse</a:t>
            </a:r>
          </a:p>
          <a:p>
            <a:pPr marL="0" indent="0" defTabSz="1371600">
              <a:lnSpc>
                <a:spcPct val="120000"/>
              </a:lnSpc>
              <a:spcBef>
                <a:spcPts val="1500"/>
              </a:spcBef>
              <a:buClr>
                <a:srgbClr val="53888A"/>
              </a:buClr>
              <a:buSzPct val="137000"/>
              <a:buNone/>
              <a:defRPr sz="4200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rPr lang="it-IT" sz="4200" dirty="0">
                <a:sym typeface="Larsseit-Regular"/>
                <a:hlinkClick r:id="rId2"/>
              </a:rPr>
              <a:t>https://www.blendspace.com/lessons/ySVU863mB2F1hg/l-uso-dei-video-nell-ora-di-religione</a:t>
            </a:r>
            <a:endParaRPr lang="it-IT" sz="4200" dirty="0">
              <a:sym typeface="Larsseit-Regular"/>
            </a:endParaRPr>
          </a:p>
          <a:p>
            <a:pPr marL="552450" indent="-552450" defTabSz="1371600">
              <a:lnSpc>
                <a:spcPct val="120000"/>
              </a:lnSpc>
              <a:spcBef>
                <a:spcPts val="1500"/>
              </a:spcBef>
              <a:buClr>
                <a:srgbClr val="53888A"/>
              </a:buClr>
              <a:buSzPct val="137000"/>
              <a:defRPr sz="4200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6441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084" y="3512317"/>
            <a:ext cx="13373445" cy="130994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" name="Gruppo"/>
          <p:cNvGrpSpPr/>
          <p:nvPr/>
        </p:nvGrpSpPr>
        <p:grpSpPr>
          <a:xfrm>
            <a:off x="385588" y="909135"/>
            <a:ext cx="23612825" cy="1518177"/>
            <a:chOff x="0" y="0"/>
            <a:chExt cx="23612824" cy="1518175"/>
          </a:xfrm>
        </p:grpSpPr>
        <p:sp>
          <p:nvSpPr>
            <p:cNvPr id="120" name="Rettangolo"/>
            <p:cNvSpPr/>
            <p:nvPr/>
          </p:nvSpPr>
          <p:spPr>
            <a:xfrm>
              <a:off x="0" y="10875"/>
              <a:ext cx="16308549" cy="1496860"/>
            </a:xfrm>
            <a:prstGeom prst="rect">
              <a:avLst/>
            </a:prstGeom>
            <a:solidFill>
              <a:srgbClr val="3F8A8B"/>
            </a:solidFill>
            <a:ln w="12700" cap="flat">
              <a:noFill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608541"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1" name="Rettangolo"/>
            <p:cNvSpPr/>
            <p:nvPr/>
          </p:nvSpPr>
          <p:spPr>
            <a:xfrm>
              <a:off x="16470340" y="12005"/>
              <a:ext cx="7142485" cy="150617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6" tIns="71436" rIns="71436" bIns="71436" numCol="1" anchor="ctr">
              <a:noAutofit/>
            </a:bodyPr>
            <a:lstStyle/>
            <a:p>
              <a:pPr defTabSz="608541">
                <a:defRPr sz="2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22" name="Immagine" descr="Immagin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71658" y="-1"/>
              <a:ext cx="6634483" cy="15061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magine 9" descr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28701">
            <a:off x="4775422" y="3747231"/>
            <a:ext cx="6075642" cy="7529849"/>
          </a:xfrm>
          <a:prstGeom prst="rect">
            <a:avLst/>
          </a:prstGeom>
          <a:ln w="12700">
            <a:miter lim="400000"/>
          </a:ln>
          <a:effectLst>
            <a:outerShdw blurRad="203200" dist="99352" dir="2849075" rotWithShape="0">
              <a:srgbClr val="000000">
                <a:alpha val="40102"/>
              </a:srgbClr>
            </a:outerShdw>
          </a:effectLst>
        </p:spPr>
      </p:pic>
      <p:pic>
        <p:nvPicPr>
          <p:cNvPr id="92" name="Immagine 7" descr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9" y="3308762"/>
            <a:ext cx="6308167" cy="7807808"/>
          </a:xfrm>
          <a:prstGeom prst="rect">
            <a:avLst/>
          </a:prstGeom>
          <a:ln w="12700">
            <a:miter lim="400000"/>
          </a:ln>
          <a:effectLst>
            <a:outerShdw blurRad="203200" dist="99352" dir="2849075" rotWithShape="0">
              <a:srgbClr val="000000">
                <a:alpha val="40102"/>
              </a:srgbClr>
            </a:outerShdw>
          </a:effectLst>
        </p:spPr>
      </p:pic>
      <p:pic>
        <p:nvPicPr>
          <p:cNvPr id="93" name="Immagine 13" descr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5779">
            <a:off x="17130001" y="3809824"/>
            <a:ext cx="5965565" cy="7404663"/>
          </a:xfrm>
          <a:prstGeom prst="rect">
            <a:avLst/>
          </a:prstGeom>
          <a:ln w="12700">
            <a:miter lim="400000"/>
          </a:ln>
          <a:effectLst>
            <a:outerShdw blurRad="203200" dist="99352" dir="2849075" rotWithShape="0">
              <a:srgbClr val="000000">
                <a:alpha val="40102"/>
              </a:srgbClr>
            </a:outerShdw>
          </a:effectLst>
        </p:spPr>
      </p:pic>
      <p:pic>
        <p:nvPicPr>
          <p:cNvPr id="94" name="Immagine 11" descr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7183" y="3310265"/>
            <a:ext cx="5967075" cy="7804802"/>
          </a:xfrm>
          <a:prstGeom prst="rect">
            <a:avLst/>
          </a:prstGeom>
          <a:ln w="12700">
            <a:miter lim="400000"/>
          </a:ln>
          <a:effectLst>
            <a:outerShdw blurRad="203200" dist="99352" dir="2849075" rotWithShape="0">
              <a:srgbClr val="000000">
                <a:alpha val="40102"/>
              </a:srgbClr>
            </a:outerShdw>
          </a:effectLst>
        </p:spPr>
      </p:pic>
      <p:sp>
        <p:nvSpPr>
          <p:cNvPr id="95" name="LIBRI DI TESTO DI RIFERIMENTO"/>
          <p:cNvSpPr txBox="1"/>
          <p:nvPr/>
        </p:nvSpPr>
        <p:spPr>
          <a:xfrm>
            <a:off x="-48208" y="493713"/>
            <a:ext cx="24441822" cy="1450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defTabSz="1828800">
              <a:lnSpc>
                <a:spcPct val="90000"/>
              </a:lnSpc>
              <a:defRPr sz="8600">
                <a:solidFill>
                  <a:srgbClr val="396061"/>
                </a:solidFill>
                <a:latin typeface="Larsseit Bold"/>
                <a:ea typeface="Larsseit Bold"/>
                <a:cs typeface="Larsseit Bold"/>
                <a:sym typeface="Larsseit Bold"/>
              </a:defRPr>
            </a:lvl1pPr>
          </a:lstStyle>
          <a:p>
            <a:r>
              <a:t>LIBRI DI TESTO DI RIFERIMENTO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QUALI COMPETENZE DOBBIAMO SVILUPPARE?"/>
          <p:cNvSpPr txBox="1"/>
          <p:nvPr/>
        </p:nvSpPr>
        <p:spPr>
          <a:xfrm>
            <a:off x="-48208" y="519112"/>
            <a:ext cx="24441822" cy="1400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defTabSz="1828800">
              <a:lnSpc>
                <a:spcPct val="90000"/>
              </a:lnSpc>
              <a:defRPr sz="8200">
                <a:solidFill>
                  <a:srgbClr val="3E6869"/>
                </a:solidFill>
                <a:latin typeface="Larsseit Bold"/>
                <a:ea typeface="Larsseit Bold"/>
                <a:cs typeface="Larsseit Bold"/>
                <a:sym typeface="Larsseit Bold"/>
              </a:defRPr>
            </a:lvl1pPr>
          </a:lstStyle>
          <a:p>
            <a:r>
              <a:t>QUALI COMPETENZE DOBBIAMO SVILUPPARE?</a:t>
            </a:r>
          </a:p>
        </p:txBody>
      </p:sp>
      <p:sp>
        <p:nvSpPr>
          <p:cNvPr id="98" name="Le competenze chiave per l’apprendimento permanente…"/>
          <p:cNvSpPr txBox="1">
            <a:spLocks noGrp="1"/>
          </p:cNvSpPr>
          <p:nvPr>
            <p:ph type="body" idx="4294967295"/>
          </p:nvPr>
        </p:nvSpPr>
        <p:spPr>
          <a:xfrm>
            <a:off x="990600" y="3552640"/>
            <a:ext cx="21031200" cy="8702676"/>
          </a:xfrm>
          <a:prstGeom prst="rect">
            <a:avLst/>
          </a:prstGeom>
        </p:spPr>
        <p:txBody>
          <a:bodyPr/>
          <a:lstStyle/>
          <a:p>
            <a:pPr marL="736600" indent="-736600">
              <a:lnSpc>
                <a:spcPct val="130000"/>
              </a:lnSpc>
              <a:spcBef>
                <a:spcPts val="2300"/>
              </a:spcBef>
              <a:buClr>
                <a:srgbClr val="53888A"/>
              </a:buClr>
              <a:buSzPct val="137000"/>
              <a:defRPr sz="5800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Le competenze chiave per l’apprendimento permanente</a:t>
            </a:r>
          </a:p>
          <a:p>
            <a:pPr marL="736600" indent="-736600">
              <a:lnSpc>
                <a:spcPct val="130000"/>
              </a:lnSpc>
              <a:spcBef>
                <a:spcPts val="2300"/>
              </a:spcBef>
              <a:buClr>
                <a:srgbClr val="53888A"/>
              </a:buClr>
              <a:buSzPct val="137000"/>
              <a:defRPr sz="5800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Le competenze di educazione civica</a:t>
            </a:r>
          </a:p>
          <a:p>
            <a:pPr marL="736600" indent="-736600">
              <a:lnSpc>
                <a:spcPct val="130000"/>
              </a:lnSpc>
              <a:spcBef>
                <a:spcPts val="2300"/>
              </a:spcBef>
              <a:buClr>
                <a:srgbClr val="53888A"/>
              </a:buClr>
              <a:buSzPct val="137000"/>
              <a:defRPr sz="5800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Le Life skills o competenze per la vita</a:t>
            </a:r>
          </a:p>
          <a:p>
            <a:pPr marL="736600" indent="-736600">
              <a:lnSpc>
                <a:spcPct val="130000"/>
              </a:lnSpc>
              <a:spcBef>
                <a:spcPts val="2300"/>
              </a:spcBef>
              <a:buClr>
                <a:srgbClr val="53888A"/>
              </a:buClr>
              <a:buSzPct val="137000"/>
              <a:defRPr sz="5800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Le competenze dell’IRC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QUALI VIDEO POSSIAMO USARE?"/>
          <p:cNvSpPr txBox="1"/>
          <p:nvPr/>
        </p:nvSpPr>
        <p:spPr>
          <a:xfrm>
            <a:off x="-48208" y="519112"/>
            <a:ext cx="24441822" cy="1400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defTabSz="1828800">
              <a:lnSpc>
                <a:spcPct val="90000"/>
              </a:lnSpc>
              <a:defRPr sz="8200">
                <a:solidFill>
                  <a:srgbClr val="3E6869"/>
                </a:solidFill>
                <a:latin typeface="Larsseit Bold"/>
                <a:ea typeface="Larsseit Bold"/>
                <a:cs typeface="Larsseit Bold"/>
                <a:sym typeface="Larsseit Bold"/>
              </a:defRPr>
            </a:lvl1pPr>
          </a:lstStyle>
          <a:p>
            <a:r>
              <a:t>QUALI VIDEO POSSIAMO USARE?</a:t>
            </a:r>
          </a:p>
        </p:txBody>
      </p:sp>
      <p:sp>
        <p:nvSpPr>
          <p:cNvPr id="101" name="Videolezioni…"/>
          <p:cNvSpPr txBox="1">
            <a:spLocks noGrp="1"/>
          </p:cNvSpPr>
          <p:nvPr>
            <p:ph type="body" sz="half" idx="4294967295"/>
          </p:nvPr>
        </p:nvSpPr>
        <p:spPr>
          <a:xfrm>
            <a:off x="1066800" y="4199780"/>
            <a:ext cx="21031200" cy="5316440"/>
          </a:xfrm>
          <a:prstGeom prst="rect">
            <a:avLst/>
          </a:prstGeom>
        </p:spPr>
        <p:txBody>
          <a:bodyPr numCol="2" spcCol="1051560"/>
          <a:lstStyle/>
          <a:p>
            <a:pPr marL="736600" indent="-736600">
              <a:lnSpc>
                <a:spcPct val="130000"/>
              </a:lnSpc>
              <a:spcBef>
                <a:spcPts val="2300"/>
              </a:spcBef>
              <a:buClr>
                <a:srgbClr val="53888A"/>
              </a:buClr>
              <a:buSzPct val="137000"/>
              <a:defRPr sz="5800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Videolezioni</a:t>
            </a:r>
          </a:p>
          <a:p>
            <a:pPr marL="736600" indent="-736600">
              <a:lnSpc>
                <a:spcPct val="130000"/>
              </a:lnSpc>
              <a:spcBef>
                <a:spcPts val="2300"/>
              </a:spcBef>
              <a:buClr>
                <a:srgbClr val="53888A"/>
              </a:buClr>
              <a:buSzPct val="137000"/>
              <a:defRPr sz="5800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Documentari</a:t>
            </a:r>
          </a:p>
          <a:p>
            <a:pPr marL="736600" indent="-736600">
              <a:lnSpc>
                <a:spcPct val="130000"/>
              </a:lnSpc>
              <a:spcBef>
                <a:spcPts val="2300"/>
              </a:spcBef>
              <a:buClr>
                <a:srgbClr val="53888A"/>
              </a:buClr>
              <a:buSzPct val="137000"/>
              <a:defRPr sz="5800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Film </a:t>
            </a:r>
          </a:p>
          <a:p>
            <a:pPr marL="736600" indent="-736600">
              <a:lnSpc>
                <a:spcPct val="130000"/>
              </a:lnSpc>
              <a:spcBef>
                <a:spcPts val="2300"/>
              </a:spcBef>
              <a:buClr>
                <a:srgbClr val="53888A"/>
              </a:buClr>
              <a:buSzPct val="137000"/>
              <a:defRPr sz="5800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Serie tv </a:t>
            </a:r>
          </a:p>
          <a:p>
            <a:pPr marL="736600" indent="-736600">
              <a:lnSpc>
                <a:spcPct val="130000"/>
              </a:lnSpc>
              <a:spcBef>
                <a:spcPts val="2300"/>
              </a:spcBef>
              <a:buClr>
                <a:srgbClr val="53888A"/>
              </a:buClr>
              <a:buSzPct val="137000"/>
              <a:defRPr sz="5800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Video musicali</a:t>
            </a:r>
          </a:p>
          <a:p>
            <a:pPr marL="736600" indent="-736600">
              <a:lnSpc>
                <a:spcPct val="130000"/>
              </a:lnSpc>
              <a:spcBef>
                <a:spcPts val="2300"/>
              </a:spcBef>
              <a:buClr>
                <a:srgbClr val="53888A"/>
              </a:buClr>
              <a:buSzPct val="137000"/>
              <a:defRPr sz="5800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Altri video della rete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DOVE POSSIAMO TROVARE I VIDEO?"/>
          <p:cNvSpPr txBox="1"/>
          <p:nvPr/>
        </p:nvSpPr>
        <p:spPr>
          <a:xfrm>
            <a:off x="-48208" y="519112"/>
            <a:ext cx="24441822" cy="1400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defTabSz="1828800">
              <a:lnSpc>
                <a:spcPct val="90000"/>
              </a:lnSpc>
              <a:defRPr sz="8200">
                <a:solidFill>
                  <a:srgbClr val="3E6869"/>
                </a:solidFill>
                <a:latin typeface="Larsseit Bold"/>
                <a:ea typeface="Larsseit Bold"/>
                <a:cs typeface="Larsseit Bold"/>
                <a:sym typeface="Larsseit Bold"/>
              </a:defRPr>
            </a:lvl1pPr>
          </a:lstStyle>
          <a:p>
            <a:r>
              <a:t>DOVE POSSIAMO TROVARE I VIDEO?</a:t>
            </a:r>
          </a:p>
        </p:txBody>
      </p:sp>
      <p:sp>
        <p:nvSpPr>
          <p:cNvPr id="104" name="Nell’eBook dei libri di testo…"/>
          <p:cNvSpPr txBox="1">
            <a:spLocks noGrp="1"/>
          </p:cNvSpPr>
          <p:nvPr>
            <p:ph type="body" idx="4294967295"/>
          </p:nvPr>
        </p:nvSpPr>
        <p:spPr>
          <a:xfrm>
            <a:off x="1066800" y="3972927"/>
            <a:ext cx="22250400" cy="7659091"/>
          </a:xfrm>
          <a:prstGeom prst="rect">
            <a:avLst/>
          </a:prstGeom>
        </p:spPr>
        <p:txBody>
          <a:bodyPr numCol="2" spcCol="1112519"/>
          <a:lstStyle/>
          <a:p>
            <a:pPr marL="633476" indent="-633476" defTabSz="1572768">
              <a:lnSpc>
                <a:spcPct val="130000"/>
              </a:lnSpc>
              <a:spcBef>
                <a:spcPts val="4300"/>
              </a:spcBef>
              <a:buClr>
                <a:srgbClr val="53888A"/>
              </a:buClr>
              <a:buSzPct val="137000"/>
              <a:defRPr sz="4988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rPr dirty="0" err="1"/>
              <a:t>Nell’eBook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libri di testo</a:t>
            </a:r>
          </a:p>
          <a:p>
            <a:pPr marL="633476" indent="-633476" defTabSz="1572768">
              <a:lnSpc>
                <a:spcPct val="130000"/>
              </a:lnSpc>
              <a:spcBef>
                <a:spcPts val="4300"/>
              </a:spcBef>
              <a:buClr>
                <a:srgbClr val="53888A"/>
              </a:buClr>
              <a:buSzPct val="137000"/>
              <a:defRPr sz="4988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rPr dirty="0" err="1"/>
              <a:t>Nei</a:t>
            </a:r>
            <a:r>
              <a:rPr dirty="0"/>
              <a:t> </a:t>
            </a:r>
            <a:r>
              <a:rPr dirty="0" err="1"/>
              <a:t>siti</a:t>
            </a:r>
            <a:r>
              <a:rPr dirty="0"/>
              <a:t> internet come YouTube </a:t>
            </a:r>
            <a:br>
              <a:rPr dirty="0"/>
            </a:br>
            <a:r>
              <a:rPr dirty="0"/>
              <a:t>o </a:t>
            </a:r>
            <a:r>
              <a:rPr dirty="0" err="1"/>
              <a:t>RaiPlay</a:t>
            </a:r>
            <a:endParaRPr dirty="0"/>
          </a:p>
          <a:p>
            <a:pPr marL="633476" indent="-633476" defTabSz="1572768">
              <a:lnSpc>
                <a:spcPct val="130000"/>
              </a:lnSpc>
              <a:spcBef>
                <a:spcPts val="4300"/>
              </a:spcBef>
              <a:buClr>
                <a:srgbClr val="53888A"/>
              </a:buClr>
              <a:buSzPct val="137000"/>
              <a:defRPr sz="4988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zonareligione.deascuola.it</a:t>
            </a:r>
            <a:endParaRPr lang="it-IT" dirty="0"/>
          </a:p>
          <a:p>
            <a:pPr marL="0" indent="0" defTabSz="1572768">
              <a:lnSpc>
                <a:spcPct val="130000"/>
              </a:lnSpc>
              <a:spcBef>
                <a:spcPts val="4300"/>
              </a:spcBef>
              <a:buClr>
                <a:srgbClr val="53888A"/>
              </a:buClr>
              <a:buSzPct val="137000"/>
              <a:buNone/>
              <a:defRPr sz="4988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endParaRPr dirty="0"/>
          </a:p>
          <a:p>
            <a:pPr marL="633476" indent="-633476" defTabSz="1572768">
              <a:lnSpc>
                <a:spcPct val="130000"/>
              </a:lnSpc>
              <a:spcBef>
                <a:spcPts val="4300"/>
              </a:spcBef>
              <a:buClr>
                <a:srgbClr val="53888A"/>
              </a:buClr>
              <a:buSzPct val="137000"/>
              <a:defRPr sz="4988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rPr dirty="0"/>
              <a:t>In Google Drive</a:t>
            </a:r>
          </a:p>
          <a:p>
            <a:pPr marL="633476" indent="-633476" defTabSz="1572768">
              <a:lnSpc>
                <a:spcPct val="130000"/>
              </a:lnSpc>
              <a:spcBef>
                <a:spcPts val="4300"/>
              </a:spcBef>
              <a:buClr>
                <a:srgbClr val="53888A"/>
              </a:buClr>
              <a:buSzPct val="137000"/>
              <a:defRPr sz="4988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rPr dirty="0" err="1"/>
              <a:t>Negli</a:t>
            </a:r>
            <a:r>
              <a:rPr dirty="0"/>
              <a:t> </a:t>
            </a:r>
            <a:r>
              <a:rPr dirty="0" err="1"/>
              <a:t>aggregatori</a:t>
            </a:r>
            <a:r>
              <a:rPr dirty="0"/>
              <a:t> di </a:t>
            </a:r>
            <a:r>
              <a:rPr dirty="0" err="1"/>
              <a:t>risorse</a:t>
            </a:r>
            <a:r>
              <a:rPr dirty="0"/>
              <a:t> come </a:t>
            </a:r>
            <a:r>
              <a:rPr dirty="0" err="1"/>
              <a:t>Blendspace</a:t>
            </a:r>
            <a:r>
              <a:rPr dirty="0"/>
              <a:t> o Padlet</a:t>
            </a:r>
          </a:p>
          <a:p>
            <a:pPr marL="633476" indent="-633476" defTabSz="1572768">
              <a:lnSpc>
                <a:spcPct val="130000"/>
              </a:lnSpc>
              <a:spcBef>
                <a:spcPts val="4300"/>
              </a:spcBef>
              <a:buClr>
                <a:srgbClr val="53888A"/>
              </a:buClr>
              <a:buSzPct val="137000"/>
              <a:defRPr sz="4988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rPr dirty="0"/>
              <a:t>Sul computer dove </a:t>
            </a:r>
            <a:r>
              <a:rPr dirty="0" err="1"/>
              <a:t>abbiamo</a:t>
            </a:r>
            <a:r>
              <a:rPr dirty="0"/>
              <a:t> </a:t>
            </a:r>
            <a:r>
              <a:rPr dirty="0" err="1"/>
              <a:t>salvato</a:t>
            </a:r>
            <a:r>
              <a:rPr dirty="0"/>
              <a:t> </a:t>
            </a:r>
            <a:r>
              <a:rPr lang="it-IT" dirty="0"/>
              <a:t/>
            </a:r>
            <a:br>
              <a:rPr lang="it-IT" dirty="0"/>
            </a:b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nostri</a:t>
            </a:r>
            <a:r>
              <a:rPr dirty="0"/>
              <a:t> video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ERCHé DOVREMMO USARE I VIDEO?"/>
          <p:cNvSpPr txBox="1"/>
          <p:nvPr/>
        </p:nvSpPr>
        <p:spPr>
          <a:xfrm>
            <a:off x="-48208" y="519112"/>
            <a:ext cx="24441822" cy="1400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defTabSz="1828800">
              <a:lnSpc>
                <a:spcPct val="90000"/>
              </a:lnSpc>
              <a:defRPr sz="8200">
                <a:solidFill>
                  <a:srgbClr val="3E6869"/>
                </a:solidFill>
                <a:latin typeface="Larsseit Bold"/>
                <a:ea typeface="Larsseit Bold"/>
                <a:cs typeface="Larsseit Bold"/>
                <a:sym typeface="Larsseit Bold"/>
              </a:defRPr>
            </a:pPr>
            <a:r>
              <a:t>PERCH</a:t>
            </a:r>
            <a:r>
              <a:rPr cap="all"/>
              <a:t>é</a:t>
            </a:r>
            <a:r>
              <a:t> DOVREMMO USARE I VIDEO?</a:t>
            </a:r>
          </a:p>
        </p:txBody>
      </p:sp>
      <p:sp>
        <p:nvSpPr>
          <p:cNvPr id="107" name="Per catturare l’attenzione…"/>
          <p:cNvSpPr txBox="1">
            <a:spLocks noGrp="1"/>
          </p:cNvSpPr>
          <p:nvPr>
            <p:ph type="body" idx="4294967295"/>
          </p:nvPr>
        </p:nvSpPr>
        <p:spPr>
          <a:xfrm>
            <a:off x="1066800" y="3972928"/>
            <a:ext cx="22250400" cy="6025772"/>
          </a:xfrm>
          <a:prstGeom prst="rect">
            <a:avLst/>
          </a:prstGeom>
        </p:spPr>
        <p:txBody>
          <a:bodyPr numCol="2" spcCol="1112519"/>
          <a:lstStyle/>
          <a:p>
            <a:pPr marL="736600" indent="-736600">
              <a:lnSpc>
                <a:spcPct val="120000"/>
              </a:lnSpc>
              <a:spcBef>
                <a:spcPts val="5000"/>
              </a:spcBef>
              <a:buClr>
                <a:srgbClr val="53888A"/>
              </a:buClr>
              <a:buSzPct val="137000"/>
              <a:defRPr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Per catturare l’attenzione</a:t>
            </a:r>
          </a:p>
          <a:p>
            <a:pPr marL="736600" indent="-736600">
              <a:lnSpc>
                <a:spcPct val="120000"/>
              </a:lnSpc>
              <a:spcBef>
                <a:spcPts val="5000"/>
              </a:spcBef>
              <a:buClr>
                <a:srgbClr val="53888A"/>
              </a:buClr>
              <a:buSzPct val="137000"/>
              <a:defRPr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Per far entrare in confidenza con l’argomento</a:t>
            </a:r>
          </a:p>
          <a:p>
            <a:pPr marL="736600" indent="-736600">
              <a:lnSpc>
                <a:spcPct val="120000"/>
              </a:lnSpc>
              <a:spcBef>
                <a:spcPts val="5000"/>
              </a:spcBef>
              <a:buClr>
                <a:srgbClr val="53888A"/>
              </a:buClr>
              <a:buSzPct val="137000"/>
              <a:defRPr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Per trasmettere conoscenze</a:t>
            </a:r>
          </a:p>
          <a:p>
            <a:pPr marL="736600" indent="-736600">
              <a:lnSpc>
                <a:spcPct val="120000"/>
              </a:lnSpc>
              <a:spcBef>
                <a:spcPts val="5000"/>
              </a:spcBef>
              <a:buClr>
                <a:srgbClr val="53888A"/>
              </a:buClr>
              <a:buSzPct val="137000"/>
              <a:defRPr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Per far emergere problemi </a:t>
            </a:r>
            <a:br/>
            <a:r>
              <a:t>e cercare soluzioni</a:t>
            </a:r>
          </a:p>
          <a:p>
            <a:pPr marL="736600" indent="-736600">
              <a:lnSpc>
                <a:spcPct val="120000"/>
              </a:lnSpc>
              <a:spcBef>
                <a:spcPts val="5000"/>
              </a:spcBef>
              <a:buClr>
                <a:srgbClr val="53888A"/>
              </a:buClr>
              <a:buSzPct val="137000"/>
              <a:defRPr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Per invogliare alla visione di </a:t>
            </a:r>
            <a:br/>
            <a:r>
              <a:t>un film, serie tv o documentario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ERCHé DOVREMMO USARE IL CINEMA E LE SERIE TV?"/>
          <p:cNvSpPr txBox="1"/>
          <p:nvPr/>
        </p:nvSpPr>
        <p:spPr>
          <a:xfrm>
            <a:off x="-48208" y="601663"/>
            <a:ext cx="24441822" cy="1235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defTabSz="1828800">
              <a:lnSpc>
                <a:spcPct val="90000"/>
              </a:lnSpc>
              <a:defRPr sz="7200">
                <a:solidFill>
                  <a:srgbClr val="3E6869"/>
                </a:solidFill>
                <a:latin typeface="Larsseit Bold"/>
                <a:ea typeface="Larsseit Bold"/>
                <a:cs typeface="Larsseit Bold"/>
                <a:sym typeface="Larsseit Bold"/>
              </a:defRPr>
            </a:pPr>
            <a:r>
              <a:t>PERCH</a:t>
            </a:r>
            <a:r>
              <a:rPr cap="all"/>
              <a:t>é</a:t>
            </a:r>
            <a:r>
              <a:t> DOVREMMO USARE IL CINEMA E LE SERIE TV?</a:t>
            </a:r>
          </a:p>
        </p:txBody>
      </p:sp>
      <p:sp>
        <p:nvSpPr>
          <p:cNvPr id="110" name="Perché fanno parte della cultura dei giovani…"/>
          <p:cNvSpPr txBox="1">
            <a:spLocks noGrp="1"/>
          </p:cNvSpPr>
          <p:nvPr>
            <p:ph type="body" idx="4294967295"/>
          </p:nvPr>
        </p:nvSpPr>
        <p:spPr>
          <a:xfrm>
            <a:off x="1066800" y="3972928"/>
            <a:ext cx="22407464" cy="6025772"/>
          </a:xfrm>
          <a:prstGeom prst="rect">
            <a:avLst/>
          </a:prstGeom>
        </p:spPr>
        <p:txBody>
          <a:bodyPr numCol="2" spcCol="1120373"/>
          <a:lstStyle/>
          <a:p>
            <a:pPr marL="736600" indent="-736600">
              <a:lnSpc>
                <a:spcPct val="120000"/>
              </a:lnSpc>
              <a:spcBef>
                <a:spcPts val="5000"/>
              </a:spcBef>
              <a:buClr>
                <a:srgbClr val="53888A"/>
              </a:buClr>
              <a:buSzPct val="137000"/>
              <a:defRPr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Perché fanno parte della cultura dei giovani</a:t>
            </a:r>
          </a:p>
          <a:p>
            <a:pPr marL="736600" indent="-736600">
              <a:lnSpc>
                <a:spcPct val="120000"/>
              </a:lnSpc>
              <a:spcBef>
                <a:spcPts val="5000"/>
              </a:spcBef>
              <a:buClr>
                <a:srgbClr val="53888A"/>
              </a:buClr>
              <a:buSzPct val="137000"/>
              <a:defRPr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Perché raccontano delle storie che ci appassionano e ci ispirano</a:t>
            </a:r>
          </a:p>
          <a:p>
            <a:pPr marL="736600" indent="-736600">
              <a:lnSpc>
                <a:spcPct val="120000"/>
              </a:lnSpc>
              <a:spcBef>
                <a:spcPts val="5000"/>
              </a:spcBef>
              <a:buClr>
                <a:srgbClr val="53888A"/>
              </a:buClr>
              <a:buSzPct val="137000"/>
              <a:defRPr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Perché favoriscono collegamenti interdisciplinari</a:t>
            </a:r>
          </a:p>
          <a:p>
            <a:pPr marL="736600" indent="-736600">
              <a:lnSpc>
                <a:spcPct val="120000"/>
              </a:lnSpc>
              <a:spcBef>
                <a:spcPts val="5000"/>
              </a:spcBef>
              <a:buClr>
                <a:srgbClr val="53888A"/>
              </a:buClr>
              <a:buSzPct val="137000"/>
              <a:defRPr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Perché trattano temi attuali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QUALI ATTIVITà POSSIAMO ASSOCIARE AI VIDEO?"/>
          <p:cNvSpPr txBox="1"/>
          <p:nvPr/>
        </p:nvSpPr>
        <p:spPr>
          <a:xfrm>
            <a:off x="-48208" y="601663"/>
            <a:ext cx="24441822" cy="1235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defTabSz="1828800">
              <a:lnSpc>
                <a:spcPct val="90000"/>
              </a:lnSpc>
              <a:defRPr sz="7200">
                <a:solidFill>
                  <a:srgbClr val="3E6869"/>
                </a:solidFill>
                <a:latin typeface="Larsseit Bold"/>
                <a:ea typeface="Larsseit Bold"/>
                <a:cs typeface="Larsseit Bold"/>
                <a:sym typeface="Larsseit Bold"/>
              </a:defRPr>
            </a:pPr>
            <a:r>
              <a:t>QUALI ATTIVIT</a:t>
            </a:r>
            <a:r>
              <a:rPr cap="all"/>
              <a:t>à</a:t>
            </a:r>
            <a:r>
              <a:t> POSSIAMO ASSOCIARE AI VIDEO?</a:t>
            </a:r>
          </a:p>
        </p:txBody>
      </p:sp>
      <p:sp>
        <p:nvSpPr>
          <p:cNvPr id="113" name="Quiz online (Quizizz, Kahoot)…"/>
          <p:cNvSpPr txBox="1">
            <a:spLocks noGrp="1"/>
          </p:cNvSpPr>
          <p:nvPr>
            <p:ph type="body" idx="4294967295"/>
          </p:nvPr>
        </p:nvSpPr>
        <p:spPr>
          <a:xfrm>
            <a:off x="1066800" y="3972928"/>
            <a:ext cx="22407464" cy="6479476"/>
          </a:xfrm>
          <a:prstGeom prst="rect">
            <a:avLst/>
          </a:prstGeom>
        </p:spPr>
        <p:txBody>
          <a:bodyPr numCol="2" spcCol="1120373">
            <a:normAutofit/>
          </a:bodyPr>
          <a:lstStyle/>
          <a:p>
            <a:pPr marL="670306" indent="-670306" defTabSz="1664208">
              <a:lnSpc>
                <a:spcPct val="120000"/>
              </a:lnSpc>
              <a:spcBef>
                <a:spcPts val="4500"/>
              </a:spcBef>
              <a:buClr>
                <a:srgbClr val="53888A"/>
              </a:buClr>
              <a:buSzPct val="137000"/>
              <a:defRPr sz="5096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rPr dirty="0"/>
              <a:t>Quiz online (Quizizz, Kahoot)</a:t>
            </a:r>
          </a:p>
          <a:p>
            <a:pPr marL="670306" indent="-670306" defTabSz="1664208">
              <a:lnSpc>
                <a:spcPct val="120000"/>
              </a:lnSpc>
              <a:spcBef>
                <a:spcPts val="4500"/>
              </a:spcBef>
              <a:buClr>
                <a:srgbClr val="53888A"/>
              </a:buClr>
              <a:buSzPct val="137000"/>
              <a:defRPr sz="5096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rPr dirty="0" err="1"/>
              <a:t>Questionario</a:t>
            </a:r>
            <a:r>
              <a:rPr dirty="0"/>
              <a:t> con </a:t>
            </a:r>
            <a:r>
              <a:rPr dirty="0" err="1"/>
              <a:t>domande</a:t>
            </a:r>
            <a:r>
              <a:rPr dirty="0"/>
              <a:t> </a:t>
            </a:r>
            <a:r>
              <a:rPr lang="it-IT" dirty="0"/>
              <a:t/>
            </a:r>
            <a:br>
              <a:rPr lang="it-IT" dirty="0"/>
            </a:br>
            <a:r>
              <a:rPr dirty="0"/>
              <a:t>a </a:t>
            </a:r>
            <a:r>
              <a:rPr dirty="0" err="1"/>
              <a:t>risposta</a:t>
            </a:r>
            <a:r>
              <a:rPr dirty="0"/>
              <a:t> </a:t>
            </a:r>
            <a:r>
              <a:rPr dirty="0" err="1"/>
              <a:t>aperta</a:t>
            </a:r>
            <a:endParaRPr dirty="0"/>
          </a:p>
          <a:p>
            <a:pPr marL="670306" indent="-670306" defTabSz="1664208">
              <a:lnSpc>
                <a:spcPct val="120000"/>
              </a:lnSpc>
              <a:spcBef>
                <a:spcPts val="4500"/>
              </a:spcBef>
              <a:buClr>
                <a:srgbClr val="53888A"/>
              </a:buClr>
              <a:buSzPct val="137000"/>
              <a:defRPr sz="5096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rPr dirty="0" err="1"/>
              <a:t>Dibattito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domande</a:t>
            </a:r>
            <a:r>
              <a:rPr dirty="0"/>
              <a:t> </a:t>
            </a:r>
            <a:r>
              <a:rPr dirty="0" err="1"/>
              <a:t>guida</a:t>
            </a:r>
            <a:endParaRPr dirty="0"/>
          </a:p>
          <a:p>
            <a:pPr marL="670306" indent="-670306" defTabSz="1664208">
              <a:lnSpc>
                <a:spcPct val="120000"/>
              </a:lnSpc>
              <a:spcBef>
                <a:spcPts val="4500"/>
              </a:spcBef>
              <a:buClr>
                <a:srgbClr val="53888A"/>
              </a:buClr>
              <a:buSzPct val="137000"/>
              <a:defRPr sz="5096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rPr dirty="0" err="1"/>
              <a:t>Commento</a:t>
            </a:r>
            <a:r>
              <a:rPr dirty="0"/>
              <a:t> </a:t>
            </a:r>
            <a:r>
              <a:rPr dirty="0" err="1"/>
              <a:t>scritto</a:t>
            </a:r>
            <a:r>
              <a:rPr dirty="0"/>
              <a:t>, audio o video</a:t>
            </a:r>
          </a:p>
          <a:p>
            <a:pPr marL="670306" indent="-670306" defTabSz="1664208">
              <a:lnSpc>
                <a:spcPct val="120000"/>
              </a:lnSpc>
              <a:spcBef>
                <a:spcPts val="4500"/>
              </a:spcBef>
              <a:buClr>
                <a:srgbClr val="53888A"/>
              </a:buClr>
              <a:buSzPct val="137000"/>
              <a:defRPr sz="5096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rPr dirty="0" err="1"/>
              <a:t>Recensione</a:t>
            </a:r>
            <a:r>
              <a:rPr dirty="0"/>
              <a:t> </a:t>
            </a:r>
            <a:r>
              <a:rPr dirty="0" err="1"/>
              <a:t>scritta</a:t>
            </a:r>
            <a:r>
              <a:rPr dirty="0"/>
              <a:t>, audio o video</a:t>
            </a:r>
          </a:p>
          <a:p>
            <a:pPr marL="670306" indent="-670306" defTabSz="1664208">
              <a:lnSpc>
                <a:spcPct val="120000"/>
              </a:lnSpc>
              <a:spcBef>
                <a:spcPts val="4500"/>
              </a:spcBef>
              <a:buClr>
                <a:srgbClr val="53888A"/>
              </a:buClr>
              <a:buSzPct val="137000"/>
              <a:defRPr sz="5096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rPr dirty="0" err="1"/>
              <a:t>Intervista</a:t>
            </a:r>
            <a:r>
              <a:rPr dirty="0"/>
              <a:t> </a:t>
            </a:r>
            <a:r>
              <a:rPr dirty="0" err="1"/>
              <a:t>impossibile</a:t>
            </a:r>
            <a:r>
              <a:rPr dirty="0"/>
              <a:t> a uno </a:t>
            </a:r>
            <a:r>
              <a:rPr lang="it-IT" dirty="0"/>
              <a:t/>
            </a:r>
            <a:br>
              <a:rPr lang="it-IT" dirty="0"/>
            </a:b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personaggi</a:t>
            </a:r>
            <a:endParaRPr dirty="0"/>
          </a:p>
          <a:p>
            <a:pPr marL="670306" indent="-670306" defTabSz="1664208">
              <a:lnSpc>
                <a:spcPct val="120000"/>
              </a:lnSpc>
              <a:spcBef>
                <a:spcPts val="4500"/>
              </a:spcBef>
              <a:buClr>
                <a:srgbClr val="53888A"/>
              </a:buClr>
              <a:buSzPct val="137000"/>
              <a:defRPr sz="5096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rPr dirty="0"/>
              <a:t>Fumetto</a:t>
            </a:r>
          </a:p>
          <a:p>
            <a:pPr marL="670306" indent="-670306" defTabSz="1664208">
              <a:lnSpc>
                <a:spcPct val="120000"/>
              </a:lnSpc>
              <a:spcBef>
                <a:spcPts val="4500"/>
              </a:spcBef>
              <a:buClr>
                <a:srgbClr val="53888A"/>
              </a:buClr>
              <a:buSzPct val="137000"/>
              <a:defRPr sz="5096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rPr dirty="0" err="1"/>
              <a:t>Altre</a:t>
            </a:r>
            <a:r>
              <a:rPr dirty="0"/>
              <a:t> </a:t>
            </a:r>
            <a:r>
              <a:rPr dirty="0" err="1"/>
              <a:t>attività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NTATTI"/>
          <p:cNvSpPr txBox="1"/>
          <p:nvPr/>
        </p:nvSpPr>
        <p:spPr>
          <a:xfrm>
            <a:off x="-48208" y="601663"/>
            <a:ext cx="24441822" cy="1235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spAutoFit/>
          </a:bodyPr>
          <a:lstStyle>
            <a:lvl1pPr defTabSz="1828800">
              <a:lnSpc>
                <a:spcPct val="90000"/>
              </a:lnSpc>
              <a:defRPr sz="7200">
                <a:solidFill>
                  <a:srgbClr val="3E6869"/>
                </a:solidFill>
                <a:latin typeface="Larsseit Bold"/>
                <a:ea typeface="Larsseit Bold"/>
                <a:cs typeface="Larsseit Bold"/>
                <a:sym typeface="Larsseit Bold"/>
              </a:defRPr>
            </a:lvl1pPr>
          </a:lstStyle>
          <a:p>
            <a:r>
              <a:t>CONTATTI</a:t>
            </a:r>
          </a:p>
        </p:txBody>
      </p:sp>
      <p:sp>
        <p:nvSpPr>
          <p:cNvPr id="116" name="Tommaso Cera…"/>
          <p:cNvSpPr txBox="1">
            <a:spLocks noGrp="1"/>
          </p:cNvSpPr>
          <p:nvPr>
            <p:ph type="body" idx="4294967295"/>
          </p:nvPr>
        </p:nvSpPr>
        <p:spPr>
          <a:xfrm>
            <a:off x="988268" y="2983262"/>
            <a:ext cx="22407464" cy="77494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1371600">
              <a:lnSpc>
                <a:spcPct val="120000"/>
              </a:lnSpc>
              <a:spcBef>
                <a:spcPts val="1500"/>
              </a:spcBef>
              <a:buSzTx/>
              <a:buFontTx/>
              <a:buNone/>
              <a:defRPr sz="5475">
                <a:solidFill>
                  <a:srgbClr val="272727"/>
                </a:solidFill>
                <a:latin typeface="Larsseit Bold"/>
                <a:ea typeface="Larsseit Bold"/>
                <a:cs typeface="Larsseit Bold"/>
                <a:sym typeface="Larsseit Bold"/>
              </a:defRPr>
            </a:pPr>
            <a:r>
              <a:t>Tommaso Cera</a:t>
            </a:r>
          </a:p>
          <a:p>
            <a:pPr marL="0" indent="0" defTabSz="1371600">
              <a:lnSpc>
                <a:spcPct val="100000"/>
              </a:lnSpc>
              <a:spcBef>
                <a:spcPts val="1500"/>
              </a:spcBef>
              <a:buSzTx/>
              <a:buFontTx/>
              <a:buNone/>
              <a:defRPr sz="5475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Docente alla Scuola Media «Luca Beltrami» </a:t>
            </a:r>
            <a:br/>
            <a:r>
              <a:t>e all’Istituto Tecnico Aeronautico «Lindbergh Flying School» di Milano.</a:t>
            </a:r>
          </a:p>
          <a:p>
            <a:pPr marL="552450" indent="-552450" defTabSz="1371600">
              <a:lnSpc>
                <a:spcPct val="120000"/>
              </a:lnSpc>
              <a:spcBef>
                <a:spcPts val="1500"/>
              </a:spcBef>
              <a:buClr>
                <a:srgbClr val="53888A"/>
              </a:buClr>
              <a:buSzPct val="137000"/>
              <a:defRPr sz="4200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endParaRPr/>
          </a:p>
          <a:p>
            <a:pPr marL="552450" indent="-552450" defTabSz="1371600">
              <a:lnSpc>
                <a:spcPct val="120000"/>
              </a:lnSpc>
              <a:spcBef>
                <a:spcPts val="1500"/>
              </a:spcBef>
              <a:buClr>
                <a:srgbClr val="53888A"/>
              </a:buClr>
              <a:buSzPct val="137000"/>
              <a:defRPr sz="4200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Email: tommasocera@libero.it</a:t>
            </a:r>
          </a:p>
          <a:p>
            <a:pPr marL="552450" indent="-552450" defTabSz="1371600">
              <a:lnSpc>
                <a:spcPct val="120000"/>
              </a:lnSpc>
              <a:spcBef>
                <a:spcPts val="1500"/>
              </a:spcBef>
              <a:buClr>
                <a:srgbClr val="53888A"/>
              </a:buClr>
              <a:buSzPct val="137000"/>
              <a:defRPr sz="4200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Cellulare: 3472711035</a:t>
            </a:r>
          </a:p>
          <a:p>
            <a:pPr marL="552450" indent="-552450" defTabSz="1371600">
              <a:lnSpc>
                <a:spcPct val="120000"/>
              </a:lnSpc>
              <a:spcBef>
                <a:spcPts val="1500"/>
              </a:spcBef>
              <a:buClr>
                <a:srgbClr val="53888A"/>
              </a:buClr>
              <a:buSzPct val="137000"/>
              <a:defRPr sz="4200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Telegram: tommasocera1</a:t>
            </a:r>
          </a:p>
          <a:p>
            <a:pPr marL="552450" indent="-552450" defTabSz="1371600">
              <a:lnSpc>
                <a:spcPct val="120000"/>
              </a:lnSpc>
              <a:spcBef>
                <a:spcPts val="1500"/>
              </a:spcBef>
              <a:buClr>
                <a:srgbClr val="53888A"/>
              </a:buClr>
              <a:buSzPct val="137000"/>
              <a:defRPr sz="4200">
                <a:solidFill>
                  <a:srgbClr val="272727"/>
                </a:solidFill>
                <a:latin typeface="Larsseit-Regular"/>
                <a:ea typeface="Larsseit-Regular"/>
                <a:cs typeface="Larsseit-Regular"/>
                <a:sym typeface="Larsseit-Regular"/>
              </a:defRPr>
            </a:pPr>
            <a:r>
              <a:t>Facebook: https://www.facebook.com/tommaso.cera.731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181</Words>
  <Application>Microsoft Office PowerPoint</Application>
  <PresentationFormat>Personalizzato</PresentationFormat>
  <Paragraphs>54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 Neue</vt:lpstr>
      <vt:lpstr>Helvetica Neue Light</vt:lpstr>
      <vt:lpstr>Helvetica Neue Medium</vt:lpstr>
      <vt:lpstr>Larsseit Bold</vt:lpstr>
      <vt:lpstr>Larsseit-Regular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4</cp:revision>
  <dcterms:modified xsi:type="dcterms:W3CDTF">2021-04-19T07:30:32Z</dcterms:modified>
</cp:coreProperties>
</file>