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0" r:id="rId1"/>
  </p:sldMasterIdLst>
  <p:notesMasterIdLst>
    <p:notesMasterId r:id="rId79"/>
  </p:notesMasterIdLst>
  <p:sldIdLst>
    <p:sldId id="256" r:id="rId2"/>
    <p:sldId id="333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34" r:id="rId47"/>
    <p:sldId id="302" r:id="rId48"/>
    <p:sldId id="303" r:id="rId49"/>
    <p:sldId id="304" r:id="rId50"/>
    <p:sldId id="305" r:id="rId51"/>
    <p:sldId id="335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</p:sldIdLst>
  <p:sldSz cx="9144000" cy="5143500" type="screen16x9"/>
  <p:notesSz cx="6724650" cy="9774238"/>
  <p:embeddedFontLst>
    <p:embeddedFont>
      <p:font typeface="Calibri" panose="020F0502020204030204" pitchFamily="34" charset="0"/>
      <p:regular r:id="rId80"/>
      <p:bold r:id="rId81"/>
      <p:italic r:id="rId82"/>
      <p:boldItalic r:id="rId83"/>
    </p:embeddedFont>
    <p:embeddedFont>
      <p:font typeface="Garamond" panose="02020404030301010803" pitchFamily="18" charset="0"/>
      <p:regular r:id="rId84"/>
      <p:bold r:id="rId85"/>
      <p:italic r:id="rId86"/>
      <p:boldItalic r:id="rId87"/>
    </p:embeddedFont>
    <p:embeddedFont>
      <p:font typeface="Roboto" panose="020B0604020202020204" charset="0"/>
      <p:regular r:id="rId88"/>
      <p:bold r:id="rId89"/>
      <p:italic r:id="rId90"/>
      <p:boldItalic r:id="rId9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948">
          <p15:clr>
            <a:srgbClr val="A4A3A4"/>
          </p15:clr>
        </p15:guide>
        <p15:guide id="2" pos="862">
          <p15:clr>
            <a:srgbClr val="A4A3A4"/>
          </p15:clr>
        </p15:guide>
        <p15:guide id="3" orient="horz" pos="2177">
          <p15:clr>
            <a:srgbClr val="A4A3A4"/>
          </p15:clr>
        </p15:guide>
        <p15:guide id="4" pos="907">
          <p15:clr>
            <a:srgbClr val="A4A3A4"/>
          </p15:clr>
        </p15:guide>
        <p15:guide id="5" orient="horz" pos="2709">
          <p15:clr>
            <a:srgbClr val="A4A3A4"/>
          </p15:clr>
        </p15:guide>
        <p15:guide id="6" orient="horz" pos="2391">
          <p15:clr>
            <a:srgbClr val="A4A3A4"/>
          </p15:clr>
        </p15:guide>
        <p15:guide id="7" orient="horz" pos="2981">
          <p15:clr>
            <a:srgbClr val="A4A3A4"/>
          </p15:clr>
        </p15:guide>
        <p15:guide id="8" orient="horz" pos="3162">
          <p15:clr>
            <a:srgbClr val="A4A3A4"/>
          </p15:clr>
        </p15:guide>
        <p15:guide id="9" orient="horz" pos="1302">
          <p15:clr>
            <a:srgbClr val="A4A3A4"/>
          </p15:clr>
        </p15:guide>
        <p15:guide id="10" pos="1156">
          <p15:clr>
            <a:srgbClr val="A4A3A4"/>
          </p15:clr>
        </p15:guide>
        <p15:guide id="11" pos="975">
          <p15:clr>
            <a:srgbClr val="A4A3A4"/>
          </p15:clr>
        </p15:guide>
        <p15:guide id="12" pos="5556">
          <p15:clr>
            <a:srgbClr val="A4A3A4"/>
          </p15:clr>
        </p15:guide>
        <p15:guide id="13" pos="1066">
          <p15:clr>
            <a:srgbClr val="A4A3A4"/>
          </p15:clr>
        </p15:guide>
        <p15:guide id="14" orient="horz" pos="2164">
          <p15:clr>
            <a:srgbClr val="A4A3A4"/>
          </p15:clr>
        </p15:guide>
        <p15:guide id="15" pos="2880">
          <p15:clr>
            <a:srgbClr val="A4A3A4"/>
          </p15:clr>
        </p15:guide>
        <p15:guide id="16" orient="horz" pos="3117">
          <p15:clr>
            <a:srgbClr val="A4A3A4"/>
          </p15:clr>
        </p15:guide>
        <p15:guide id="17" orient="horz" pos="2663">
          <p15:clr>
            <a:srgbClr val="A4A3A4"/>
          </p15:clr>
        </p15:guide>
        <p15:guide id="18" orient="horz" pos="2754">
          <p15:clr>
            <a:srgbClr val="A4A3A4"/>
          </p15:clr>
        </p15:guide>
        <p15:guide id="19" pos="1338">
          <p15:clr>
            <a:srgbClr val="A4A3A4"/>
          </p15:clr>
        </p15:guide>
        <p15:guide id="20" pos="113">
          <p15:clr>
            <a:srgbClr val="A4A3A4"/>
          </p15:clr>
        </p15:guide>
        <p15:guide id="21" pos="1474">
          <p15:clr>
            <a:srgbClr val="A4A3A4"/>
          </p15:clr>
        </p15:guide>
        <p15:guide id="22" orient="horz" pos="249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8606"/>
    <a:srgbClr val="266A06"/>
    <a:srgbClr val="B00082"/>
    <a:srgbClr val="CC0099"/>
    <a:srgbClr val="9933FF"/>
    <a:srgbClr val="1C1C1C"/>
    <a:srgbClr val="A50021"/>
    <a:srgbClr val="FCC2BC"/>
    <a:srgbClr val="FA8D82"/>
    <a:srgbClr val="699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4660"/>
  </p:normalViewPr>
  <p:slideViewPr>
    <p:cSldViewPr snapToGrid="0">
      <p:cViewPr varScale="1">
        <p:scale>
          <a:sx n="90" d="100"/>
          <a:sy n="90" d="100"/>
        </p:scale>
        <p:origin x="822" y="72"/>
      </p:cViewPr>
      <p:guideLst>
        <p:guide orient="horz" pos="2948"/>
        <p:guide pos="862"/>
        <p:guide orient="horz" pos="2177"/>
        <p:guide pos="907"/>
        <p:guide orient="horz" pos="2709"/>
        <p:guide orient="horz" pos="2391"/>
        <p:guide orient="horz" pos="2981"/>
        <p:guide orient="horz" pos="3162"/>
        <p:guide orient="horz" pos="1302"/>
        <p:guide pos="1156"/>
        <p:guide pos="975"/>
        <p:guide pos="5556"/>
        <p:guide pos="1066"/>
        <p:guide orient="horz" pos="2164"/>
        <p:guide pos="2880"/>
        <p:guide orient="horz" pos="3117"/>
        <p:guide orient="horz" pos="2663"/>
        <p:guide orient="horz" pos="2754"/>
        <p:guide pos="1338"/>
        <p:guide pos="113"/>
        <p:guide pos="1474"/>
        <p:guide orient="horz" pos="24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font" Target="fonts/font5.fntdata"/><Relationship Id="rId89" Type="http://schemas.openxmlformats.org/officeDocument/2006/relationships/font" Target="fonts/font10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87" Type="http://schemas.openxmlformats.org/officeDocument/2006/relationships/font" Target="fonts/font8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3.fntdata"/><Relationship Id="rId90" Type="http://schemas.openxmlformats.org/officeDocument/2006/relationships/font" Target="fonts/font11.fntdata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1.fntdata"/><Relationship Id="rId85" Type="http://schemas.openxmlformats.org/officeDocument/2006/relationships/font" Target="fonts/font6.fntdata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4.fntdata"/><Relationship Id="rId88" Type="http://schemas.openxmlformats.org/officeDocument/2006/relationships/font" Target="fonts/font9.fntdata"/><Relationship Id="rId9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font" Target="fonts/font2.fntdata"/><Relationship Id="rId86" Type="http://schemas.openxmlformats.org/officeDocument/2006/relationships/font" Target="fonts/font7.fntdata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14015" cy="488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09079" y="0"/>
            <a:ext cx="2914015" cy="488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283830"/>
            <a:ext cx="2914015" cy="488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4015" cy="488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7de5acdafa_0_1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g7de5acdaf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6ea735ba8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6ea735ba85_0_14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6ea735ba85_0_147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11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de6602af5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7de6602af5_0_81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g7de6602af5_0_81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12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7de6602af5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7de6602af5_0_89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7de6602af5_0_89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13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7de6602af5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7de6602af5_0_102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g7de6602af5_0_102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14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de6602af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de6602af5_0_110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7de6602af5_0_110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15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7de6602af5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7de6602af5_0_133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7de6602af5_0_133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16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7de6602af5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7de6602af5_0_145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7de6602af5_0_145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17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7de6602af5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7de6602af5_0_164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g7de6602af5_0_164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18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7de6602af5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7de6602af5_0_173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7de6602af5_0_173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19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7de6602af5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7de6602af5_0_181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g7de6602af5_0_181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6ea735ba85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Google Shape;37;g6ea735ba85_0_49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g6ea735ba85_0_49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7de6602af5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7de6602af5_0_215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7de6602af5_0_215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21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6ea735ba85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6ea735ba85_0_21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6ea735ba85_0_217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22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6ea735ba8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6ea735ba85_0_60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6ea735ba85_0_60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23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6ea735ba85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6ea735ba85_0_105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g6ea735ba85_0_105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24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6ea735ba85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6ea735ba85_0_115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6ea735ba85_0_115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25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6ea735ba85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6ea735ba85_0_6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6ea735ba85_0_67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26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6ea735ba85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6ea735ba85_0_123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g6ea735ba85_0_123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27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6ea735ba85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6ea735ba85_0_153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g6ea735ba85_0_153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28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7de5acdafa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7de5acdafa_1_138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g7de5acdafa_1_138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29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6ea735ba85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6ea735ba85_0_74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g6ea735ba85_0_74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30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6ea735ba85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Google Shape;48;g6ea735ba85_0_93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g6ea735ba85_0_93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7de6602af5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7de6602af5_0_234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7de6602af5_0_234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31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7de5acdafa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7de5acdafa_1_75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7de5acdafa_1_75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32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7de6602af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7de6602af5_0_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g7de6602af5_0_7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33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7de6602af5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7de6602af5_0_18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g7de6602af5_0_18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34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6eb0a4c617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6eb0a4c617_0_72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g6eb0a4c617_0_72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35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6eb0a4c617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6eb0a4c617_0_44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g6eb0a4c617_0_44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36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7de6602af5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7de6602af5_0_3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g7de6602af5_0_37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37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7de6602af5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7de6602af5_0_49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g7de6602af5_0_49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38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7de6602af5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7de6602af5_0_198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g7de6602af5_0_198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39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7de6602af5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7de6602af5_0_204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g7de6602af5_0_204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40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6ea735ba8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6ea735ba85_0_17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6ea735ba85_0_177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7de6602af5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7de6602af5_0_191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g7de6602af5_0_191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41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7de6602af5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7de6602af5_0_22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g7de6602af5_0_227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42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7de6602af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7de6602af5_0_1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g7de6602af5_0_1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43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7de5acdafa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7de5acdafa_1_81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g7de5acdafa_1_81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44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6ea735ba85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6ea735ba85_0_8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g6ea735ba85_0_87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45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6ea735ba85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6ea735ba85_0_8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g6ea735ba85_0_87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8213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7de5acdafa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7de5acdafa_1_91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g7de5acdafa_1_91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47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7de5acdafa_1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7de5acdafa_1_9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g7de5acdafa_1_97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48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7de5acdafa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7de5acdafa_1_130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g7de5acdafa_1_130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49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6e86ce8a5f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6e86ce8a5f_0_24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g6e86ce8a5f_0_24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50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6ea735ba85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6ea735ba85_0_191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g6ea735ba85_0_191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7de5acdafa_0_1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g7de5acdaf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869873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6eb0a4c617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6eb0a4c617_0_13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g6eb0a4c617_0_137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52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7de5acdafa_1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7de5acdafa_1_178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g7de5acdafa_1_178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53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6eb0a4c617_0_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6eb0a4c617_0_563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6eb0a4c617_0_563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54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6eb0a4c617_0_5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6eb0a4c617_0_571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g6eb0a4c617_0_571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55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6e73d81466_2_18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g6e73d81466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6e73d81466_2_13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g6e73d81466_2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7de5acdafa_1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7de5acdafa_1_184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g7de5acdafa_1_184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58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6eb0a4c617_0_4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6eb0a4c617_0_436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g6eb0a4c617_0_436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59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6eb0a4c617_0_4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6eb0a4c617_0_460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g6eb0a4c617_0_460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60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6ea735ba85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6ea735ba85_0_201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g6ea735ba85_0_201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6eb0a4c617_0_4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6eb0a4c617_0_469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g6eb0a4c617_0_469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61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6eb0a4c617_0_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6eb0a4c617_0_48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g6eb0a4c617_0_487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62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6e73d81466_2_3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g6e73d81466_2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6eb0a4c617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6eb0a4c617_0_500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g6eb0a4c617_0_500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64</a:t>
            </a:fld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6eb0a4c617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6eb0a4c617_0_423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g6eb0a4c617_0_423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65</a:t>
            </a:fld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6eb0a4c617_0_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6eb0a4c617_0_517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g6eb0a4c617_0_517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66</a:t>
            </a:fld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6eb0a4c617_0_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6eb0a4c617_0_526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g6eb0a4c617_0_526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67</a:t>
            </a:fld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6eb0a4c617_0_5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6eb0a4c617_0_535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g6eb0a4c617_0_535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68</a:t>
            </a:fld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6e73d81466_2_8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g6e73d81466_2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6eb0a4c617_0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6eb0a4c617_0_410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g6eb0a4c617_0_410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70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6ea735ba85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6ea735ba85_0_209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g6ea735ba85_0_209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8</a:t>
            </a:fld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6eb0a4c617_0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6eb0a4c617_0_544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g6eb0a4c617_0_544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71</a:t>
            </a:fld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6eb0a4c617_0_5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6eb0a4c617_0_506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g6eb0a4c617_0_506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72</a:t>
            </a:fld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6eb0a4c617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6eb0a4c617_0_95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g6eb0a4c617_0_95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73</a:t>
            </a:fld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6eb0a4c617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6eb0a4c617_0_126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g6eb0a4c617_0_126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74</a:t>
            </a:fld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6eb0a4c617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6eb0a4c617_0_102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g6eb0a4c617_0_102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75</a:t>
            </a:fld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6e73d81466_0_5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g6e73d8146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6e86ce8a5f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6e86ce8a5f_1_24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g6e86ce8a5f_1_24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77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7de6602af5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7de6602af5_0_75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g7de6602af5_0_75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9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de6602af5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de6602af5_0_64:notes"/>
          <p:cNvSpPr txBox="1">
            <a:spLocks noGrp="1"/>
          </p:cNvSpPr>
          <p:nvPr>
            <p:ph type="body" idx="1"/>
          </p:nvPr>
        </p:nvSpPr>
        <p:spPr>
          <a:xfrm>
            <a:off x="672465" y="4642763"/>
            <a:ext cx="5379600" cy="43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g7de6602af5_0_64:notes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3900" cy="48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titolo">
  <p:cSld name="Diapositiva titolo"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/>
          <p:nvPr/>
        </p:nvSpPr>
        <p:spPr>
          <a:xfrm>
            <a:off x="2771800" y="1"/>
            <a:ext cx="6372201" cy="5548745"/>
          </a:xfrm>
          <a:prstGeom prst="rect">
            <a:avLst/>
          </a:prstGeom>
          <a:solidFill>
            <a:srgbClr val="006682"/>
          </a:solidFill>
          <a:ln w="19050" cap="flat" cmpd="sng">
            <a:solidFill>
              <a:srgbClr val="0032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496" y="4560088"/>
            <a:ext cx="2659713" cy="53194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3131840" y="627062"/>
            <a:ext cx="5544616" cy="4104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97180" algn="l">
              <a:spcBef>
                <a:spcPts val="700"/>
              </a:spcBef>
              <a:spcAft>
                <a:spcPts val="0"/>
              </a:spcAft>
              <a:buSzPts val="1080"/>
              <a:buChar char="◻"/>
              <a:defRPr/>
            </a:lvl1pPr>
            <a:lvl2pPr marL="914400" marR="0" lvl="1" indent="-228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730"/>
              <a:buFont typeface="Calibri"/>
              <a:buNone/>
              <a:defRPr sz="3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4325" algn="l">
              <a:spcBef>
                <a:spcPts val="500"/>
              </a:spcBef>
              <a:spcAft>
                <a:spcPts val="0"/>
              </a:spcAft>
              <a:buSzPts val="1350"/>
              <a:buChar char="■"/>
              <a:defRPr/>
            </a:lvl3pPr>
            <a:lvl4pPr marL="1828800" lvl="3" indent="-314325" algn="l">
              <a:spcBef>
                <a:spcPts val="400"/>
              </a:spcBef>
              <a:spcAft>
                <a:spcPts val="0"/>
              </a:spcAft>
              <a:buSzPts val="1350"/>
              <a:buChar char="■"/>
              <a:defRPr/>
            </a:lvl4pPr>
            <a:lvl5pPr marL="2286000" lvl="4" indent="-302895" algn="l">
              <a:spcBef>
                <a:spcPts val="400"/>
              </a:spcBef>
              <a:spcAft>
                <a:spcPts val="0"/>
              </a:spcAft>
              <a:buSzPts val="1170"/>
              <a:buChar char="■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zato">
  <p:cSld name="Layout personalizzato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A74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609600" y="1352550"/>
            <a:ext cx="8153400" cy="3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80"/>
              <a:buFont typeface="Noto Sans Symbols"/>
              <a:buChar char="▪"/>
              <a:defRPr sz="2800"/>
            </a:lvl1pPr>
            <a:lvl2pPr marL="914400" lvl="1" indent="-353060" algn="l">
              <a:spcBef>
                <a:spcPts val="550"/>
              </a:spcBef>
              <a:spcAft>
                <a:spcPts val="0"/>
              </a:spcAft>
              <a:buClr>
                <a:schemeClr val="accent2"/>
              </a:buClr>
              <a:buSzPts val="1960"/>
              <a:buFont typeface="Noto Sans Symbols"/>
              <a:buChar char="▪"/>
              <a:defRPr sz="2800"/>
            </a:lvl2pPr>
            <a:lvl3pPr marL="1371600" lvl="2" indent="-361950" algn="l"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Noto Sans Symbols"/>
              <a:buChar char="▪"/>
              <a:defRPr sz="2800"/>
            </a:lvl3pPr>
            <a:lvl4pPr marL="1828800" lvl="3" indent="-361950" algn="l"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Noto Sans Symbols"/>
              <a:buChar char="▪"/>
              <a:defRPr sz="2800"/>
            </a:lvl4pPr>
            <a:lvl5pPr marL="2286000" lvl="4" indent="-34417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▪"/>
              <a:defRPr sz="28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29597" y="4680620"/>
            <a:ext cx="2314403" cy="462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975638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612648" y="1352550"/>
            <a:ext cx="8153400" cy="3242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🞑"/>
              <a:defRPr sz="2600" b="0" i="0" u="none" strike="noStrike" cap="none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dt" idx="10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1A7472"/>
              </a:buClr>
              <a:buSzPts val="4200"/>
              <a:buFont typeface="Calibri"/>
              <a:buNone/>
              <a:defRPr sz="4200" b="0" i="0" u="none" strike="noStrike" cap="none">
                <a:solidFill>
                  <a:srgbClr val="1A747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ootprintnetwork.org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vershootday.org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data.footprintnetwork.org/#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tprintcalculator.org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ketchnoting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2754600" y="0"/>
            <a:ext cx="6389400" cy="5143500"/>
          </a:xfrm>
          <a:prstGeom prst="rect">
            <a:avLst/>
          </a:prstGeom>
          <a:solidFill>
            <a:srgbClr val="0066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/>
          <p:nvPr/>
        </p:nvSpPr>
        <p:spPr>
          <a:xfrm>
            <a:off x="3625347" y="390877"/>
            <a:ext cx="489570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algn="ctr" latinLnBrk="0">
              <a:defRPr lang="it-IT" sz="3200" b="1" kern="1200" spc="-1">
                <a:solidFill>
                  <a:schemeClr val="bg1"/>
                </a:solidFill>
                <a:latin typeface="Lato Light"/>
                <a:ea typeface="+mn-ea"/>
                <a:cs typeface="+mn-cs"/>
              </a:defRPr>
            </a:lvl1pPr>
            <a:lvl2pPr marL="4572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  <a:sym typeface="Roboto"/>
              </a:rPr>
              <a:t>TECNOLOGIA E SOSTENIBILITÀ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3651D67-AEEF-461E-830B-CAADE2AD11C7}"/>
              </a:ext>
            </a:extLst>
          </p:cNvPr>
          <p:cNvSpPr txBox="1"/>
          <p:nvPr/>
        </p:nvSpPr>
        <p:spPr>
          <a:xfrm>
            <a:off x="4110527" y="2536634"/>
            <a:ext cx="47685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Andrea </a:t>
            </a:r>
            <a:r>
              <a:rPr lang="it-IT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Ferraresso</a:t>
            </a:r>
            <a:endParaRPr lang="it-IT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Consulente informatico, fondatore </a:t>
            </a:r>
            <a:r>
              <a:rPr lang="it-IT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CoderDojo</a:t>
            </a:r>
            <a:r>
              <a:rPr lang="it-IT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Fossò-Venezia, formatore sui temi del digitale, autore di un nuovo corso di tecnologia DeAgostini Scuola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047AA42-C6F6-4442-B985-E77F74B1F7C6}"/>
              </a:ext>
            </a:extLst>
          </p:cNvPr>
          <p:cNvSpPr txBox="1"/>
          <p:nvPr/>
        </p:nvSpPr>
        <p:spPr>
          <a:xfrm>
            <a:off x="4110527" y="3712340"/>
            <a:ext cx="465745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Giuseppe Sardo</a:t>
            </a:r>
          </a:p>
          <a:p>
            <a:r>
              <a:rPr lang="it-IT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Ingegnere elettronico, docente di scuola secondaria e autore </a:t>
            </a:r>
            <a:r>
              <a:rPr lang="it-IT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DeA</a:t>
            </a:r>
            <a:r>
              <a:rPr lang="it-IT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Scuola. Si occupa di sostenibilità economica e ambientale.</a:t>
            </a:r>
          </a:p>
        </p:txBody>
      </p:sp>
      <p:pic>
        <p:nvPicPr>
          <p:cNvPr id="5" name="Immagine 4" descr="Immagine che contiene persona, uomo, interni, bianco&#10;&#10;Descrizione generata automaticamente">
            <a:extLst>
              <a:ext uri="{FF2B5EF4-FFF2-40B4-BE49-F238E27FC236}">
                <a16:creationId xmlns:a16="http://schemas.microsoft.com/office/drawing/2014/main" id="{76DBB869-F7B4-415A-A6A9-FE059BC9A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329" y="2583149"/>
            <a:ext cx="848866" cy="8460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Google Shape;44;p6">
            <a:extLst>
              <a:ext uri="{FF2B5EF4-FFF2-40B4-BE49-F238E27FC236}">
                <a16:creationId xmlns:a16="http://schemas.microsoft.com/office/drawing/2014/main" id="{C8C3FEA2-9FEE-4187-B63B-AD4BFEA2F7D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0647" r="13494"/>
          <a:stretch/>
        </p:blipFill>
        <p:spPr>
          <a:xfrm>
            <a:off x="3200914" y="3620006"/>
            <a:ext cx="848866" cy="861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Il riscaldamento globale</a:t>
            </a:r>
            <a:endParaRPr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98" name="Google Shape;98;p13"/>
          <p:cNvSpPr txBox="1">
            <a:spLocks noGrp="1"/>
          </p:cNvSpPr>
          <p:nvPr>
            <p:ph type="body" idx="1"/>
          </p:nvPr>
        </p:nvSpPr>
        <p:spPr>
          <a:xfrm>
            <a:off x="609600" y="1352550"/>
            <a:ext cx="4559450" cy="327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Le attività umane hanno sempre un impatto sull’ambiente che ci circonda.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L'uso dei </a:t>
            </a:r>
            <a:r>
              <a:rPr lang="it-IT" sz="22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combustibili fossili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, ad esempio, è una delle cause che ha portato all’aumento dei gas responsabili dell’</a:t>
            </a:r>
            <a:r>
              <a:rPr lang="it-IT" sz="22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effetto serra</a:t>
            </a:r>
            <a:r>
              <a:rPr lang="it-IT" sz="22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 al conseguente innalzamento della temperatura terrestre.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99" name="Google Shape;9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9050" y="1124010"/>
            <a:ext cx="3651103" cy="335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 rifiuti sono un problema?</a:t>
            </a:r>
            <a:endParaRPr sz="3600" b="1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106" name="Google Shape;106;p14"/>
          <p:cNvSpPr txBox="1">
            <a:spLocks noGrp="1"/>
          </p:cNvSpPr>
          <p:nvPr>
            <p:ph type="body" idx="1"/>
          </p:nvPr>
        </p:nvSpPr>
        <p:spPr>
          <a:xfrm>
            <a:off x="5166354" y="1914258"/>
            <a:ext cx="3353803" cy="291144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Negli ultimi anni la </a:t>
            </a:r>
            <a:r>
              <a:rPr lang="it-IT" sz="22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plastica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è diventata il simbolo di un’economia ritenuta non sostenibile.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107" name="Google Shape;10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52551"/>
            <a:ext cx="4725824" cy="379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5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L’impronta ecologica</a:t>
            </a:r>
            <a:endParaRPr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114" name="Google Shape;11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4675" y="1276400"/>
            <a:ext cx="4083106" cy="3354322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>
            <a:spLocks noGrp="1"/>
          </p:cNvSpPr>
          <p:nvPr>
            <p:ph type="body" idx="1"/>
          </p:nvPr>
        </p:nvSpPr>
        <p:spPr>
          <a:xfrm>
            <a:off x="609600" y="1352550"/>
            <a:ext cx="8153400" cy="327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u="sng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https://www.footprintnetwork.org</a:t>
            </a:r>
            <a:endParaRPr sz="2000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6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Un approccio scientifico</a:t>
            </a:r>
            <a:endParaRPr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122" name="Google Shape;122;p16"/>
          <p:cNvSpPr txBox="1">
            <a:spLocks noGrp="1"/>
          </p:cNvSpPr>
          <p:nvPr>
            <p:ph type="body" idx="1"/>
          </p:nvPr>
        </p:nvSpPr>
        <p:spPr>
          <a:xfrm>
            <a:off x="609600" y="1352550"/>
            <a:ext cx="8153400" cy="327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Ognuno di noi, nel corso della propria vita, lascia un’impronta, una sorta di “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impronta ecologica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”,  tanto più profonda quanto maggiore è l’incidenza di nostri comportamenti sull’ambiente.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Il </a:t>
            </a:r>
            <a:r>
              <a:rPr lang="it-IT" sz="22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Global Footprint Network</a:t>
            </a:r>
            <a:r>
              <a:rPr lang="it-IT" sz="22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ha elaborato un indicatore che cerca di quantificare quanto il </a:t>
            </a:r>
            <a:r>
              <a:rPr lang="it-IT" sz="220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nostro comportamento 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influenzi l’ambiente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Una contabilità ecologica</a:t>
            </a:r>
            <a:endParaRPr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129" name="Google Shape;129;p17"/>
          <p:cNvSpPr txBox="1">
            <a:spLocks noGrp="1"/>
          </p:cNvSpPr>
          <p:nvPr>
            <p:ph type="body" idx="1"/>
          </p:nvPr>
        </p:nvSpPr>
        <p:spPr>
          <a:xfrm>
            <a:off x="609600" y="1352550"/>
            <a:ext cx="8153400" cy="327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Il calcolo avviene per “regione”, intesa come area della superficie terrestre (acque comprese). Si tiene conto, ad esempio, dell'uso di superfici produttive: terreni coltivati, pascoli, zone di pesca, terreni edificati, aree forestali e domanda di carbonio sulla terra.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ts val="1800"/>
              <a:buFont typeface="Roboto"/>
              <a:buChar char="●"/>
            </a:pPr>
            <a:r>
              <a:rPr lang="it-IT" sz="22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Domanda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: di risorse ecologiche per produrre beni e servizi.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ts val="1800"/>
              <a:buFont typeface="Roboto"/>
              <a:buChar char="●"/>
            </a:pPr>
            <a:r>
              <a:rPr lang="it-IT" sz="22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Offerta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: la </a:t>
            </a:r>
            <a:r>
              <a:rPr lang="it-IT" sz="2200" dirty="0" err="1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biocapacità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(capacità di offrire risorse naturali e di assorbire i rifiuti generati).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130" name="Google Shape;13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6929" y="3525673"/>
            <a:ext cx="1343228" cy="1103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L’Earth </a:t>
            </a:r>
            <a:r>
              <a:rPr lang="it-IT" sz="3600" b="1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Overshoot</a:t>
            </a:r>
            <a:r>
              <a:rPr lang="it-IT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Day</a:t>
            </a:r>
            <a:endParaRPr sz="3600" b="1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137" name="Google Shape;137;p18"/>
          <p:cNvSpPr txBox="1">
            <a:spLocks noGrp="1"/>
          </p:cNvSpPr>
          <p:nvPr>
            <p:ph type="body" idx="1"/>
          </p:nvPr>
        </p:nvSpPr>
        <p:spPr>
          <a:xfrm>
            <a:off x="754879" y="1495515"/>
            <a:ext cx="6380859" cy="31336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Ogni anno il Global Footprint Network aumenta la consapevolezza del superamento ecologico globale con la campagna «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Earth </a:t>
            </a:r>
            <a:r>
              <a:rPr lang="it-IT" sz="2200" i="1" dirty="0" err="1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Overshoot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Day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», la data che indica il giorno dell'anno in cui l'umanità (tutti noi) ha già utilizzato le risorse naturali che vengono in realtà rinnovate durante il corso di tutto l'anno.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u="sng" dirty="0">
                <a:solidFill>
                  <a:schemeClr val="hlink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  <a:hlinkClick r:id="rId3"/>
              </a:rPr>
              <a:t>https://www.overshootday.org/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138" name="Google Shape;13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7487" y="2373512"/>
            <a:ext cx="1495513" cy="1377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Spunti per la didattica</a:t>
            </a:r>
            <a:endParaRPr sz="3600" b="1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145" name="Google Shape;145;p19"/>
          <p:cNvSpPr txBox="1">
            <a:spLocks noGrp="1"/>
          </p:cNvSpPr>
          <p:nvPr>
            <p:ph type="body" idx="1"/>
          </p:nvPr>
        </p:nvSpPr>
        <p:spPr>
          <a:xfrm>
            <a:off x="609600" y="1495514"/>
            <a:ext cx="8153400" cy="31336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Nella sezione «Open Data Platform» </a:t>
            </a: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(</a:t>
            </a:r>
            <a:r>
              <a:rPr lang="it-IT" sz="2000" u="sng" dirty="0">
                <a:solidFill>
                  <a:schemeClr val="hlink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  <a:hlinkClick r:id="rId3"/>
              </a:rPr>
              <a:t>http://data.footprintnetwork.org/#/</a:t>
            </a: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)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troviamo il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dataset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in cui sono indicate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tutte le nazioni del mondo in deficit o in riserva ecologica.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146" name="Google Shape;14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25669" y="1122050"/>
            <a:ext cx="1660418" cy="14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54587" y="3118828"/>
            <a:ext cx="6441857" cy="144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>
            <a:spLocks noGrp="1"/>
          </p:cNvSpPr>
          <p:nvPr>
            <p:ph type="body" idx="1"/>
          </p:nvPr>
        </p:nvSpPr>
        <p:spPr>
          <a:xfrm>
            <a:off x="5674407" y="1352550"/>
            <a:ext cx="2874948" cy="327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Cliccando sull'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Italia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è possibile osservare l'andamento del </a:t>
            </a:r>
            <a:b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</a:b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nostro deficit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ecologico </a:t>
            </a:r>
            <a:b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</a:b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nel corso degli anni.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155" name="Google Shape;15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6012" y="3392503"/>
            <a:ext cx="1422804" cy="1174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208874"/>
            <a:ext cx="5494946" cy="32765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44;p19">
            <a:extLst>
              <a:ext uri="{FF2B5EF4-FFF2-40B4-BE49-F238E27FC236}">
                <a16:creationId xmlns:a16="http://schemas.microsoft.com/office/drawing/2014/main" id="{CCAD61B3-9CBA-4AC5-B18D-739B678FAC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Spunti per la didattica</a:t>
            </a:r>
            <a:endParaRPr sz="3600" b="1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 txBox="1">
            <a:spLocks noGrp="1"/>
          </p:cNvSpPr>
          <p:nvPr>
            <p:ph type="body" idx="1"/>
          </p:nvPr>
        </p:nvSpPr>
        <p:spPr>
          <a:xfrm>
            <a:off x="461473" y="1580971"/>
            <a:ext cx="6725540" cy="304817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Un altro approfondimento interessante è quello relativo al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“</a:t>
            </a:r>
            <a:r>
              <a:rPr lang="it-IT" sz="22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Footprint </a:t>
            </a:r>
            <a:r>
              <a:rPr lang="it-IT" sz="2200" b="1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Calculator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” </a:t>
            </a:r>
            <a:r>
              <a:rPr lang="it-IT" sz="16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(</a:t>
            </a:r>
            <a:r>
              <a:rPr lang="it-IT" sz="1600" u="sng" dirty="0">
                <a:solidFill>
                  <a:schemeClr val="hlink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  <a:hlinkClick r:id="rId3"/>
              </a:rPr>
              <a:t>https://www.footprintcalculator.org/</a:t>
            </a:r>
            <a:r>
              <a:rPr lang="it-IT" sz="16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).</a:t>
            </a:r>
            <a:endParaRPr sz="16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Un test che si può fare per determinare 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l’impronta ecologica personale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e quale sarebbe l’</a:t>
            </a:r>
            <a:r>
              <a:rPr lang="it-IT" sz="2200" dirty="0" err="1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Overshoot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Day nel caso in cui tutti gli abitanti della Terra avessero lo stesso tenore di vita.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164" name="Google Shape;16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58042" y="1962861"/>
            <a:ext cx="1504958" cy="121777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44;p19">
            <a:extLst>
              <a:ext uri="{FF2B5EF4-FFF2-40B4-BE49-F238E27FC236}">
                <a16:creationId xmlns:a16="http://schemas.microsoft.com/office/drawing/2014/main" id="{D50724A7-E696-4F30-A94B-E44AC35FBF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Spunti per la didattica</a:t>
            </a:r>
            <a:endParaRPr sz="3600" b="1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>
            <a:spLocks noGrp="1"/>
          </p:cNvSpPr>
          <p:nvPr>
            <p:ph type="body" idx="1"/>
          </p:nvPr>
        </p:nvSpPr>
        <p:spPr>
          <a:xfrm>
            <a:off x="1367327" y="1512606"/>
            <a:ext cx="7395672" cy="311654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Ehm...</a:t>
            </a:r>
            <a:endParaRPr sz="24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172" name="Google Shape;17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6929" y="3525673"/>
            <a:ext cx="1343228" cy="1103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49195" y="1168342"/>
            <a:ext cx="4110528" cy="394708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44;p19">
            <a:extLst>
              <a:ext uri="{FF2B5EF4-FFF2-40B4-BE49-F238E27FC236}">
                <a16:creationId xmlns:a16="http://schemas.microsoft.com/office/drawing/2014/main" id="{9BEE5421-B7B0-48CD-9EF5-460595408E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Spunti per la didattica</a:t>
            </a:r>
            <a:endParaRPr sz="3600" b="1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3316038" y="603759"/>
            <a:ext cx="2528256" cy="3520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88" b="1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charset="0"/>
                <a:ea typeface="Roboto" charset="0"/>
                <a:cs typeface="Roboto" charset="0"/>
              </a:rPr>
              <a:t>YOUR GREAT SUBTITLE</a:t>
            </a:r>
          </a:p>
        </p:txBody>
      </p:sp>
      <p:sp>
        <p:nvSpPr>
          <p:cNvPr id="4" name="Teardrop 3"/>
          <p:cNvSpPr/>
          <p:nvPr/>
        </p:nvSpPr>
        <p:spPr>
          <a:xfrm rot="13500000">
            <a:off x="2392529" y="1843805"/>
            <a:ext cx="1542318" cy="1541916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6" tIns="34283" rIns="68566" bIns="34283" rtlCol="0" anchor="ctr"/>
          <a:lstStyle/>
          <a:p>
            <a:pPr algn="ctr"/>
            <a:endParaRPr lang="id-ID" sz="525" b="1" dirty="0">
              <a:latin typeface="Roboto Bold" charset="0"/>
            </a:endParaRPr>
          </a:p>
        </p:txBody>
      </p:sp>
      <p:sp>
        <p:nvSpPr>
          <p:cNvPr id="5" name="Teardrop 4"/>
          <p:cNvSpPr/>
          <p:nvPr/>
        </p:nvSpPr>
        <p:spPr>
          <a:xfrm rot="2700000">
            <a:off x="3735465" y="1883739"/>
            <a:ext cx="1542318" cy="1541916"/>
          </a:xfrm>
          <a:prstGeom prst="teardrop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6" tIns="34283" rIns="68566" bIns="34283" rtlCol="0" anchor="ctr"/>
          <a:lstStyle/>
          <a:p>
            <a:pPr algn="ctr"/>
            <a:endParaRPr lang="id-ID" sz="525" b="1" dirty="0">
              <a:latin typeface="Roboto Bold" charset="0"/>
            </a:endParaRPr>
          </a:p>
        </p:txBody>
      </p:sp>
      <p:sp>
        <p:nvSpPr>
          <p:cNvPr id="7" name="Teardrop 6"/>
          <p:cNvSpPr/>
          <p:nvPr/>
        </p:nvSpPr>
        <p:spPr>
          <a:xfrm rot="2700000">
            <a:off x="5095881" y="1883739"/>
            <a:ext cx="1542318" cy="1541916"/>
          </a:xfrm>
          <a:prstGeom prst="teardrop">
            <a:avLst/>
          </a:prstGeom>
          <a:solidFill>
            <a:schemeClr val="accent5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6" tIns="34283" rIns="68566" bIns="34283" rtlCol="0" anchor="ctr"/>
          <a:lstStyle/>
          <a:p>
            <a:pPr algn="ctr"/>
            <a:endParaRPr lang="id-ID" sz="525" b="1" dirty="0">
              <a:latin typeface="Roboto Bold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1013" y="2394786"/>
            <a:ext cx="1496298" cy="519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65"/>
              </a:lnSpc>
            </a:pPr>
            <a:r>
              <a:rPr lang="it-IT" b="1" dirty="0">
                <a:solidFill>
                  <a:schemeClr val="tx1"/>
                </a:solidFill>
                <a:latin typeface="Calibri "/>
                <a:ea typeface="Roboto"/>
                <a:cs typeface="Roboto"/>
                <a:sym typeface="Roboto"/>
              </a:rPr>
              <a:t>Tecnologia e sostenibilità</a:t>
            </a:r>
            <a:endParaRPr lang="en-US" sz="1200" b="1" dirty="0">
              <a:solidFill>
                <a:schemeClr val="tx1"/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05303" y="3570265"/>
            <a:ext cx="1496298" cy="731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65"/>
              </a:lnSpc>
            </a:pPr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 "/>
                <a:ea typeface="Roboto"/>
                <a:cs typeface="Roboto"/>
                <a:sym typeface="Roboto"/>
              </a:rPr>
              <a:t>Tecnologie per il sostegno ai più deboli</a:t>
            </a:r>
            <a:endParaRPr lang="en-US" sz="1200" b="1" dirty="0">
              <a:solidFill>
                <a:schemeClr val="accent2">
                  <a:lumMod val="75000"/>
                </a:schemeClr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57482" y="2394786"/>
            <a:ext cx="1496298" cy="731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65"/>
              </a:lnSpc>
            </a:pPr>
            <a:r>
              <a:rPr lang="it-IT" b="1" dirty="0">
                <a:solidFill>
                  <a:schemeClr val="accent5">
                    <a:lumMod val="75000"/>
                  </a:schemeClr>
                </a:solidFill>
                <a:latin typeface="Calibri "/>
                <a:ea typeface="Roboto"/>
                <a:cs typeface="Roboto"/>
                <a:sym typeface="Roboto"/>
              </a:rPr>
              <a:t>Tecnologia e benessere delle persone</a:t>
            </a:r>
            <a:endParaRPr lang="en-US" sz="1200" b="1" dirty="0">
              <a:solidFill>
                <a:schemeClr val="accent5">
                  <a:lumMod val="75000"/>
                </a:schemeClr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sp>
        <p:nvSpPr>
          <p:cNvPr id="32" name="Google Shape;33;p5">
            <a:extLst>
              <a:ext uri="{FF2B5EF4-FFF2-40B4-BE49-F238E27FC236}">
                <a16:creationId xmlns:a16="http://schemas.microsoft.com/office/drawing/2014/main" id="{F8837C7F-0705-4A75-B001-878B51404E7A}"/>
              </a:ext>
            </a:extLst>
          </p:cNvPr>
          <p:cNvSpPr txBox="1">
            <a:spLocks/>
          </p:cNvSpPr>
          <p:nvPr/>
        </p:nvSpPr>
        <p:spPr>
          <a:xfrm>
            <a:off x="429924" y="140381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3600" b="1" dirty="0">
                <a:solidFill>
                  <a:srgbClr val="006682"/>
                </a:solidFill>
                <a:latin typeface="Calibri "/>
                <a:ea typeface="Roboto"/>
                <a:cs typeface="Roboto"/>
                <a:sym typeface="Roboto"/>
              </a:rPr>
              <a:t>Introduzione</a:t>
            </a:r>
            <a:endParaRPr lang="it-IT" dirty="0">
              <a:solidFill>
                <a:srgbClr val="006682"/>
              </a:solidFill>
              <a:latin typeface="Calibri "/>
              <a:ea typeface="Roboto"/>
              <a:cs typeface="Roboto"/>
              <a:sym typeface="Roboto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325FB19F-8523-4327-B81B-44E2EAF0A346}"/>
              </a:ext>
            </a:extLst>
          </p:cNvPr>
          <p:cNvSpPr/>
          <p:nvPr/>
        </p:nvSpPr>
        <p:spPr>
          <a:xfrm>
            <a:off x="3137953" y="1403958"/>
            <a:ext cx="28680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700"/>
              </a:spcBef>
            </a:pPr>
            <a:r>
              <a:rPr lang="it-IT" sz="1600" dirty="0">
                <a:latin typeface="Calibri "/>
                <a:ea typeface="Roboto"/>
                <a:cs typeface="Roboto"/>
                <a:sym typeface="Roboto"/>
              </a:rPr>
              <a:t>In questo webinar parleremo di: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AB92A32-535A-40EB-9C9A-180E40A4C13D}"/>
              </a:ext>
            </a:extLst>
          </p:cNvPr>
          <p:cNvSpPr txBox="1"/>
          <p:nvPr/>
        </p:nvSpPr>
        <p:spPr>
          <a:xfrm>
            <a:off x="2857483" y="2183747"/>
            <a:ext cx="442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A4EC3C13-99E1-4AAE-B19A-6B8BE52CA647}"/>
              </a:ext>
            </a:extLst>
          </p:cNvPr>
          <p:cNvSpPr txBox="1"/>
          <p:nvPr/>
        </p:nvSpPr>
        <p:spPr>
          <a:xfrm>
            <a:off x="4245593" y="2189940"/>
            <a:ext cx="442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4AA0DF44-F5BF-48F1-85BF-49E11A9F6F75}"/>
              </a:ext>
            </a:extLst>
          </p:cNvPr>
          <p:cNvSpPr txBox="1"/>
          <p:nvPr/>
        </p:nvSpPr>
        <p:spPr>
          <a:xfrm>
            <a:off x="5685825" y="2223126"/>
            <a:ext cx="442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7794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Puntare a ridurre l’impronta </a:t>
            </a:r>
            <a:endParaRPr sz="3600" b="1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180" name="Google Shape;18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1266225"/>
            <a:ext cx="3663297" cy="3365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6214" y="1865877"/>
            <a:ext cx="2196978" cy="18048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B876EC62-E9C6-4952-A4DB-51B066F10357}"/>
              </a:ext>
            </a:extLst>
          </p:cNvPr>
          <p:cNvSpPr/>
          <p:nvPr/>
        </p:nvSpPr>
        <p:spPr>
          <a:xfrm>
            <a:off x="4272897" y="2154537"/>
            <a:ext cx="1410056" cy="834425"/>
          </a:xfrm>
          <a:prstGeom prst="rightArrow">
            <a:avLst/>
          </a:prstGeom>
          <a:solidFill>
            <a:srgbClr val="699B05"/>
          </a:solidFill>
          <a:ln>
            <a:solidFill>
              <a:srgbClr val="266A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5133" y="1124010"/>
            <a:ext cx="3712639" cy="3714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33944" y="3528461"/>
            <a:ext cx="1029050" cy="100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4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Ricordiamoci che...</a:t>
            </a:r>
            <a:endParaRPr sz="3600" b="1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 txBox="1"/>
          <p:nvPr/>
        </p:nvSpPr>
        <p:spPr>
          <a:xfrm>
            <a:off x="3480069" y="1051627"/>
            <a:ext cx="4895700" cy="24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</a:pPr>
            <a:r>
              <a:rPr lang="it-IT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3.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</a:pPr>
            <a:r>
              <a:rPr lang="it-IT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TECNOLOGIA </a:t>
            </a:r>
            <a:br>
              <a:rPr lang="it-IT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</a:br>
            <a:r>
              <a:rPr lang="it-IT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ED ECONOMIA</a:t>
            </a:r>
          </a:p>
        </p:txBody>
      </p:sp>
      <p:sp>
        <p:nvSpPr>
          <p:cNvPr id="4" name="Google Shape;51;p7">
            <a:extLst>
              <a:ext uri="{FF2B5EF4-FFF2-40B4-BE49-F238E27FC236}">
                <a16:creationId xmlns:a16="http://schemas.microsoft.com/office/drawing/2014/main" id="{813208B2-3472-48B2-81F8-1588D14259A3}"/>
              </a:ext>
            </a:extLst>
          </p:cNvPr>
          <p:cNvSpPr/>
          <p:nvPr/>
        </p:nvSpPr>
        <p:spPr>
          <a:xfrm>
            <a:off x="0" y="0"/>
            <a:ext cx="3119215" cy="51435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Le rivoluzioni industriali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204" name="Google Shape;20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1124010"/>
            <a:ext cx="8075889" cy="3714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7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rivoluzione industriale in corso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211" name="Google Shape;21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1668797"/>
            <a:ext cx="8030450" cy="250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8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Lo sviluppo industriale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218" name="Google Shape;218;p28"/>
          <p:cNvSpPr txBox="1">
            <a:spLocks noGrp="1"/>
          </p:cNvSpPr>
          <p:nvPr>
            <p:ph type="body" idx="1"/>
          </p:nvPr>
        </p:nvSpPr>
        <p:spPr>
          <a:xfrm>
            <a:off x="609600" y="1674976"/>
            <a:ext cx="8153400" cy="286284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bg2">
                  <a:lumMod val="60000"/>
                  <a:lumOff val="40000"/>
                </a:schemeClr>
              </a:buClr>
              <a:buSzPts val="1800"/>
              <a:buFont typeface="Wingdings" panose="05000000000000000000" pitchFamily="2" charset="2"/>
              <a:buChar char="§"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È l’aumento della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produzione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di beni e servizi (da notare che il termine “industria” indica proprio l’insieme di attività volte a produrre beni e servizi).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60000"/>
                  <a:lumOff val="40000"/>
                </a:schemeClr>
              </a:buClr>
              <a:buSzPts val="1800"/>
              <a:buFont typeface="Wingdings" panose="05000000000000000000" pitchFamily="2" charset="2"/>
              <a:buChar char="§"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Coincide solo in parte con lo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sviluppo economico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9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Lo sviluppo economico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225" name="Google Shape;225;p29"/>
          <p:cNvSpPr txBox="1">
            <a:spLocks noGrp="1"/>
          </p:cNvSpPr>
          <p:nvPr>
            <p:ph type="body" idx="1"/>
          </p:nvPr>
        </p:nvSpPr>
        <p:spPr>
          <a:xfrm>
            <a:off x="609600" y="1666430"/>
            <a:ext cx="8153400" cy="296272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bg2">
                  <a:lumMod val="60000"/>
                  <a:lumOff val="40000"/>
                </a:schemeClr>
              </a:buClr>
              <a:buSzPts val="1800"/>
              <a:buFont typeface="Wingdings" panose="05000000000000000000" pitchFamily="2" charset="2"/>
              <a:buChar char="§"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Il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sistema economico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è l’insieme dei soggetti svolgono attività di tipo economico (producono e utilizzano beni e servizi).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60000"/>
                  <a:lumOff val="40000"/>
                </a:schemeClr>
              </a:buClr>
              <a:buSzPts val="1800"/>
              <a:buFont typeface="Wingdings" panose="05000000000000000000" pitchFamily="2" charset="2"/>
              <a:buChar char="§"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Lo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sviluppo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di un sistema economico è, semplificando, il 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miglioramento del benessere 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dei partecipanti a tale sistema.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0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Quando è sostenibile lo sviluppo?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232" name="Google Shape;23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9367" y="1175286"/>
            <a:ext cx="6025266" cy="3471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1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L’economia lineare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239" name="Google Shape;239;p31"/>
          <p:cNvSpPr txBox="1">
            <a:spLocks noGrp="1"/>
          </p:cNvSpPr>
          <p:nvPr>
            <p:ph type="body" idx="1"/>
          </p:nvPr>
        </p:nvSpPr>
        <p:spPr>
          <a:xfrm>
            <a:off x="609600" y="3638665"/>
            <a:ext cx="8153400" cy="751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000" b="1" dirty="0">
                <a:solidFill>
                  <a:srgbClr val="CC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Problema:</a:t>
            </a:r>
            <a:r>
              <a:rPr lang="it-IT" sz="20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</a:t>
            </a: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Trovare sempre </a:t>
            </a:r>
            <a:r>
              <a:rPr lang="it-IT" sz="20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nuove risorse</a:t>
            </a: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e gestire i </a:t>
            </a:r>
            <a:r>
              <a:rPr lang="it-IT" sz="20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rifiuti</a:t>
            </a: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che si creano.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240" name="Google Shape;24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239" y="1700287"/>
            <a:ext cx="7881522" cy="174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2"/>
          <p:cNvSpPr txBox="1">
            <a:spLocks noGrp="1"/>
          </p:cNvSpPr>
          <p:nvPr>
            <p:ph type="title"/>
          </p:nvPr>
        </p:nvSpPr>
        <p:spPr>
          <a:xfrm>
            <a:off x="5734228" y="160838"/>
            <a:ext cx="3153398" cy="1591049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L’economia circolare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7" name="Google Shape;24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8951"/>
            <a:ext cx="5999148" cy="467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7185" y="0"/>
            <a:ext cx="442672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8165" y="34184"/>
            <a:ext cx="7007670" cy="47299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4"/>
          <p:cNvSpPr/>
          <p:nvPr/>
        </p:nvSpPr>
        <p:spPr>
          <a:xfrm>
            <a:off x="764300" y="1214038"/>
            <a:ext cx="715000" cy="731712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36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0" name="Google Shape;260;p34"/>
          <p:cNvSpPr txBox="1"/>
          <p:nvPr/>
        </p:nvSpPr>
        <p:spPr>
          <a:xfrm>
            <a:off x="1539875" y="1337050"/>
            <a:ext cx="6470100" cy="6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Progettare in maniera “ECO”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261" name="Google Shape;261;p34"/>
          <p:cNvSpPr txBox="1"/>
          <p:nvPr/>
        </p:nvSpPr>
        <p:spPr>
          <a:xfrm>
            <a:off x="1539875" y="2155412"/>
            <a:ext cx="7451700" cy="6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Realizzare in maniera modulare e versatile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262" name="Google Shape;262;p34"/>
          <p:cNvSpPr txBox="1"/>
          <p:nvPr/>
        </p:nvSpPr>
        <p:spPr>
          <a:xfrm>
            <a:off x="1539875" y="2973774"/>
            <a:ext cx="6470100" cy="6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Utilizzare energie rinnovabili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263" name="Google Shape;263;p34"/>
          <p:cNvSpPr/>
          <p:nvPr/>
        </p:nvSpPr>
        <p:spPr>
          <a:xfrm>
            <a:off x="764300" y="2035778"/>
            <a:ext cx="714998" cy="731712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3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" name="Google Shape;264;p34"/>
          <p:cNvSpPr/>
          <p:nvPr/>
        </p:nvSpPr>
        <p:spPr>
          <a:xfrm>
            <a:off x="764300" y="2857518"/>
            <a:ext cx="714999" cy="731712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3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5" name="Google Shape;265;p34"/>
          <p:cNvSpPr/>
          <p:nvPr/>
        </p:nvSpPr>
        <p:spPr>
          <a:xfrm>
            <a:off x="764298" y="3679258"/>
            <a:ext cx="715000" cy="731701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36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6" name="Google Shape;266;p34"/>
          <p:cNvSpPr txBox="1"/>
          <p:nvPr/>
        </p:nvSpPr>
        <p:spPr>
          <a:xfrm>
            <a:off x="1539875" y="3740758"/>
            <a:ext cx="6470100" cy="6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Recuperare i materiali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267" name="Google Shape;267;p34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Le basi per un’economia circolare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5"/>
          <p:cNvSpPr txBox="1"/>
          <p:nvPr/>
        </p:nvSpPr>
        <p:spPr>
          <a:xfrm>
            <a:off x="3710805" y="1316547"/>
            <a:ext cx="4895700" cy="18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</a:pPr>
            <a:r>
              <a:rPr lang="it-IT" sz="40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4. 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</a:pPr>
            <a:r>
              <a:rPr lang="it-IT" sz="40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TECNOLOGIA E AMBIENTE</a:t>
            </a:r>
          </a:p>
        </p:txBody>
      </p:sp>
      <p:sp>
        <p:nvSpPr>
          <p:cNvPr id="4" name="Google Shape;51;p7">
            <a:extLst>
              <a:ext uri="{FF2B5EF4-FFF2-40B4-BE49-F238E27FC236}">
                <a16:creationId xmlns:a16="http://schemas.microsoft.com/office/drawing/2014/main" id="{D90BB935-15AE-40F9-8BA7-3CB38C7B1FF4}"/>
              </a:ext>
            </a:extLst>
          </p:cNvPr>
          <p:cNvSpPr/>
          <p:nvPr/>
        </p:nvSpPr>
        <p:spPr>
          <a:xfrm>
            <a:off x="0" y="0"/>
            <a:ext cx="3119215" cy="5143500"/>
          </a:xfrm>
          <a:prstGeom prst="rect">
            <a:avLst/>
          </a:prstGeom>
          <a:solidFill>
            <a:srgbClr val="266A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6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Un approccio diverso ai materiali</a:t>
            </a:r>
            <a:endParaRPr dirty="0">
              <a:solidFill>
                <a:srgbClr val="208606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281" name="Google Shape;28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0337" y="1193442"/>
            <a:ext cx="6631925" cy="3453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7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Materiali e sostenibilità</a:t>
            </a:r>
            <a:endParaRPr dirty="0">
              <a:solidFill>
                <a:srgbClr val="208606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288" name="Google Shape;288;p37"/>
          <p:cNvSpPr txBox="1">
            <a:spLocks noGrp="1"/>
          </p:cNvSpPr>
          <p:nvPr>
            <p:ph type="body" idx="1"/>
          </p:nvPr>
        </p:nvSpPr>
        <p:spPr>
          <a:xfrm>
            <a:off x="5601300" y="1865927"/>
            <a:ext cx="3161700" cy="226169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Studiamoli dal punto di vista della sostenibilità ambientale!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Ci sono molti spunti possibili.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24598"/>
            <a:ext cx="5170206" cy="3818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4824" y="1591054"/>
            <a:ext cx="4404601" cy="224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8"/>
          <p:cNvSpPr txBox="1"/>
          <p:nvPr/>
        </p:nvSpPr>
        <p:spPr>
          <a:xfrm>
            <a:off x="-1192675" y="4679950"/>
            <a:ext cx="4611000" cy="13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7" name="Google Shape;297;p38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Plastiche dagli scarti vegetali</a:t>
            </a:r>
            <a:endParaRPr sz="3600" b="1" dirty="0">
              <a:solidFill>
                <a:srgbClr val="208606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298" name="Google Shape;298;p38"/>
          <p:cNvSpPr txBox="1">
            <a:spLocks noGrp="1"/>
          </p:cNvSpPr>
          <p:nvPr>
            <p:ph type="body" idx="1"/>
          </p:nvPr>
        </p:nvSpPr>
        <p:spPr>
          <a:xfrm>
            <a:off x="594611" y="3834904"/>
            <a:ext cx="4860917" cy="130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Sono fonti vegetali non in competizione con le filiere alimentari.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299" name="Google Shape;299;p38"/>
          <p:cNvSpPr txBox="1">
            <a:spLocks noGrp="1"/>
          </p:cNvSpPr>
          <p:nvPr>
            <p:ph type="body" idx="1"/>
          </p:nvPr>
        </p:nvSpPr>
        <p:spPr>
          <a:xfrm>
            <a:off x="5079425" y="1674976"/>
            <a:ext cx="3683700" cy="295417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Plastiche “</a:t>
            </a:r>
            <a:r>
              <a:rPr lang="it-IT" sz="2200" dirty="0" err="1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bio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” da </a:t>
            </a:r>
            <a:r>
              <a:rPr lang="it-IT" sz="2200" b="1" dirty="0">
                <a:solidFill>
                  <a:srgbClr val="266A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foglie di palma</a:t>
            </a:r>
            <a:r>
              <a:rPr lang="it-IT" sz="2200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oppure dalla </a:t>
            </a:r>
            <a:r>
              <a:rPr lang="it-IT" sz="2200" b="1" dirty="0">
                <a:solidFill>
                  <a:srgbClr val="266A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bagassa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, un residuo di lavorazione della canna da zucchero.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8078" y="1124010"/>
            <a:ext cx="2994225" cy="4257224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39"/>
          <p:cNvSpPr txBox="1">
            <a:spLocks noGrp="1"/>
          </p:cNvSpPr>
          <p:nvPr>
            <p:ph type="body" idx="1"/>
          </p:nvPr>
        </p:nvSpPr>
        <p:spPr>
          <a:xfrm>
            <a:off x="4469449" y="1914258"/>
            <a:ext cx="4003093" cy="281744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Una felpa in pile è prodotta riciclando il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PET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proveniente da circa 18 bottiglie di plastica.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307" name="Google Shape;307;p39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Nuovi materiali dai rifiuti</a:t>
            </a:r>
            <a:endParaRPr sz="3600" b="1" dirty="0">
              <a:solidFill>
                <a:srgbClr val="208606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95514"/>
            <a:ext cx="4648912" cy="3647986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40"/>
          <p:cNvSpPr txBox="1">
            <a:spLocks noGrp="1"/>
          </p:cNvSpPr>
          <p:nvPr>
            <p:ph type="body" idx="1"/>
          </p:nvPr>
        </p:nvSpPr>
        <p:spPr>
          <a:xfrm>
            <a:off x="4857526" y="1979152"/>
            <a:ext cx="3751800" cy="268070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</a:t>
            </a:r>
            <a:r>
              <a:rPr lang="it-IT" sz="22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viscosa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ottenuta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dalla 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cellulosa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del legno o dal 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cascame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(cioè i residui di lavorazione del cotone).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315" name="Google Shape;315;p40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it-IT" sz="36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Nuovi materiali dai rifiuti</a:t>
            </a:r>
            <a:endParaRPr sz="3600" b="1" dirty="0">
              <a:solidFill>
                <a:srgbClr val="208606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1486968"/>
            <a:ext cx="4965107" cy="3656532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41"/>
          <p:cNvSpPr txBox="1"/>
          <p:nvPr/>
        </p:nvSpPr>
        <p:spPr>
          <a:xfrm>
            <a:off x="5079300" y="2102266"/>
            <a:ext cx="3683700" cy="31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Fibra di cellulosa recuperata dalla carta da riciclo per la </a:t>
            </a:r>
            <a:r>
              <a:rPr lang="it-IT" sz="2200" b="1" dirty="0">
                <a:solidFill>
                  <a:srgbClr val="266A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riqualificazione energetica degli edifici</a:t>
            </a:r>
            <a:r>
              <a:rPr lang="it-IT" sz="2200" dirty="0">
                <a:solidFill>
                  <a:srgbClr val="266A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</a:t>
            </a: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(isolante da applicare ai solai).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323" name="Google Shape;323;p41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Materiali per l’edilizia</a:t>
            </a:r>
            <a:endParaRPr sz="3600" b="1" dirty="0">
              <a:solidFill>
                <a:srgbClr val="208606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2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 se partissimo dalla fine?</a:t>
            </a:r>
            <a:endParaRPr dirty="0">
              <a:solidFill>
                <a:srgbClr val="208606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330" name="Google Shape;330;p42"/>
          <p:cNvSpPr txBox="1">
            <a:spLocks noGrp="1"/>
          </p:cNvSpPr>
          <p:nvPr>
            <p:ph type="body" idx="1"/>
          </p:nvPr>
        </p:nvSpPr>
        <p:spPr>
          <a:xfrm>
            <a:off x="495300" y="1572425"/>
            <a:ext cx="8153400" cy="319565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rifiuti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hanno tre principali destinazioni possibili: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1028700" lvl="1" indent="-457200">
              <a:spcBef>
                <a:spcPts val="700"/>
              </a:spcBef>
              <a:buClr>
                <a:srgbClr val="266A06"/>
              </a:buClr>
              <a:buSzPts val="1800"/>
              <a:buFont typeface="+mj-lt"/>
              <a:buAutoNum type="arabicPeriod"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il </a:t>
            </a:r>
            <a:r>
              <a:rPr lang="it-IT" sz="22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riciclo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(nel caso dei materiali) e il compostaggio (nel caso della frazione organica);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1028700" lvl="1" indent="-457200">
              <a:spcBef>
                <a:spcPts val="0"/>
              </a:spcBef>
              <a:buClr>
                <a:srgbClr val="266A06"/>
              </a:buClr>
              <a:buSzPts val="1800"/>
              <a:buFont typeface="+mj-lt"/>
              <a:buAutoNum type="arabicPeriod"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l’</a:t>
            </a:r>
            <a:r>
              <a:rPr lang="it-IT" sz="22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incenerimento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(talvolta con produzione di energia);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1028700" lvl="1" indent="-457200">
              <a:spcBef>
                <a:spcPts val="0"/>
              </a:spcBef>
              <a:buClr>
                <a:srgbClr val="266A06"/>
              </a:buClr>
              <a:buSzPts val="1800"/>
              <a:buFont typeface="+mj-lt"/>
              <a:buAutoNum type="arabicPeriod"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lo stoccaggio in </a:t>
            </a:r>
            <a:r>
              <a:rPr lang="it-IT" sz="22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discarica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/>
          <p:nvPr/>
        </p:nvSpPr>
        <p:spPr>
          <a:xfrm>
            <a:off x="0" y="0"/>
            <a:ext cx="3119215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7"/>
          <p:cNvSpPr txBox="1"/>
          <p:nvPr/>
        </p:nvSpPr>
        <p:spPr>
          <a:xfrm>
            <a:off x="3576937" y="1056441"/>
            <a:ext cx="4895700" cy="249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</a:pPr>
            <a:r>
              <a:rPr lang="it-IT" sz="4000" b="1" dirty="0">
                <a:solidFill>
                  <a:schemeClr val="tx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1. 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</a:pPr>
            <a:r>
              <a:rPr lang="it-IT" sz="4000" b="1" dirty="0">
                <a:solidFill>
                  <a:schemeClr val="tx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INIZIAMO DALLE DEFINIZIONI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3"/>
          <p:cNvSpPr txBox="1">
            <a:spLocks noGrp="1"/>
          </p:cNvSpPr>
          <p:nvPr>
            <p:ph type="body" idx="1"/>
          </p:nvPr>
        </p:nvSpPr>
        <p:spPr>
          <a:xfrm>
            <a:off x="609600" y="1352550"/>
            <a:ext cx="8153400" cy="327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raccolta dei rifiuti può essere: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42900" algn="l" rtl="0">
              <a:spcBef>
                <a:spcPts val="700"/>
              </a:spcBef>
              <a:spcAft>
                <a:spcPts val="0"/>
              </a:spcAft>
              <a:buClr>
                <a:srgbClr val="699B05"/>
              </a:buClr>
              <a:buSzPts val="1800"/>
              <a:buFont typeface="Roboto"/>
              <a:buChar char="●"/>
            </a:pPr>
            <a:r>
              <a:rPr lang="it-IT" sz="22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indifferenziata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, se tutti i tipi di rifiuti vengono raccolti insieme;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99B05"/>
              </a:buClr>
              <a:buSzPts val="1800"/>
              <a:buFont typeface="Roboto"/>
              <a:buChar char="●"/>
            </a:pPr>
            <a:r>
              <a:rPr lang="it-IT" sz="22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differenziata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, se i rifiuti vengono già suddivisi per tipo dal cittadino.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338" name="Google Shape;33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0991" y="3127057"/>
            <a:ext cx="4877210" cy="150209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9;p42">
            <a:extLst>
              <a:ext uri="{FF2B5EF4-FFF2-40B4-BE49-F238E27FC236}">
                <a16:creationId xmlns:a16="http://schemas.microsoft.com/office/drawing/2014/main" id="{6E481F12-EFAB-4A99-B068-9C64DE3B18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 se partissimo dalla fine?</a:t>
            </a:r>
            <a:endParaRPr dirty="0">
              <a:solidFill>
                <a:srgbClr val="208606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4"/>
          <p:cNvSpPr txBox="1">
            <a:spLocks noGrp="1"/>
          </p:cNvSpPr>
          <p:nvPr>
            <p:ph type="body" idx="1"/>
          </p:nvPr>
        </p:nvSpPr>
        <p:spPr>
          <a:xfrm>
            <a:off x="693438" y="1866900"/>
            <a:ext cx="4910100" cy="2226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Che fine fa un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oggetto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quando perde la sua utilità e diventa un rifiuto?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Tutto dipende… da come è stato 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progettato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!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345" name="Google Shape;34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845" y="1222049"/>
            <a:ext cx="2760389" cy="32632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9;p42">
            <a:extLst>
              <a:ext uri="{FF2B5EF4-FFF2-40B4-BE49-F238E27FC236}">
                <a16:creationId xmlns:a16="http://schemas.microsoft.com/office/drawing/2014/main" id="{B11E7B5F-4FAA-4E29-B2E7-E66CC7AF74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 se partissimo dalla fine?</a:t>
            </a:r>
            <a:endParaRPr dirty="0">
              <a:solidFill>
                <a:srgbClr val="208606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5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20860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Il design e l’ambiente</a:t>
            </a:r>
            <a:endParaRPr dirty="0">
              <a:solidFill>
                <a:srgbClr val="208606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353" name="Google Shape;353;p45"/>
          <p:cNvSpPr txBox="1">
            <a:spLocks noGrp="1"/>
          </p:cNvSpPr>
          <p:nvPr>
            <p:ph type="body" idx="1"/>
          </p:nvPr>
        </p:nvSpPr>
        <p:spPr>
          <a:xfrm>
            <a:off x="609600" y="1486968"/>
            <a:ext cx="8153400" cy="298835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Tenere conto di tutto il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ciclo di vita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del prodotto: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lvl="1" indent="-342900">
              <a:spcBef>
                <a:spcPts val="700"/>
              </a:spcBef>
              <a:buClr>
                <a:srgbClr val="699B05"/>
              </a:buClr>
              <a:buSzPts val="18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risorse energetiche coinvolte;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lvl="1" indent="-342900">
              <a:spcBef>
                <a:spcPts val="0"/>
              </a:spcBef>
              <a:buClr>
                <a:srgbClr val="699B05"/>
              </a:buClr>
              <a:buSzPts val="18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durabilità nel tempo;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lvl="1" indent="-342900">
              <a:spcBef>
                <a:spcPts val="0"/>
              </a:spcBef>
              <a:buClr>
                <a:srgbClr val="699B05"/>
              </a:buClr>
              <a:buSzPts val="18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possibilità riciclo o riutilizzo;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lvl="1" indent="-342900">
              <a:spcBef>
                <a:spcPts val="0"/>
              </a:spcBef>
              <a:buClr>
                <a:srgbClr val="699B05"/>
              </a:buClr>
              <a:buSzPts val="18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gestione scarti di lavorazione;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lvl="1" indent="-342900">
              <a:spcBef>
                <a:spcPts val="0"/>
              </a:spcBef>
              <a:buClr>
                <a:srgbClr val="699B05"/>
              </a:buClr>
              <a:buSzPts val="18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riduzione imballaggi;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lvl="1" indent="-342900">
              <a:spcBef>
                <a:spcPts val="0"/>
              </a:spcBef>
              <a:buClr>
                <a:srgbClr val="699B05"/>
              </a:buClr>
              <a:buSzPts val="18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smaltimento.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6"/>
          <p:cNvSpPr txBox="1"/>
          <p:nvPr/>
        </p:nvSpPr>
        <p:spPr>
          <a:xfrm>
            <a:off x="3576937" y="1487463"/>
            <a:ext cx="4895700" cy="18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</a:pPr>
            <a:r>
              <a:rPr lang="it-IT" sz="4000" b="1" dirty="0">
                <a:solidFill>
                  <a:srgbClr val="0070C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5.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</a:pPr>
            <a:r>
              <a:rPr lang="it-IT" sz="4000" b="1" dirty="0">
                <a:solidFill>
                  <a:srgbClr val="0070C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L’AGENDA 2030</a:t>
            </a:r>
          </a:p>
          <a:p>
            <a:pPr marL="457200" lvl="0" indent="0" algn="ctr" rtl="0">
              <a:lnSpc>
                <a:spcPct val="115000"/>
              </a:lnSpc>
              <a:spcBef>
                <a:spcPts val="900"/>
              </a:spcBef>
              <a:spcAft>
                <a:spcPts val="900"/>
              </a:spcAft>
              <a:buNone/>
            </a:pPr>
            <a:endParaRPr lang="it-IT" sz="4000" b="1" dirty="0">
              <a:solidFill>
                <a:srgbClr val="0070C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4" name="Google Shape;51;p7">
            <a:extLst>
              <a:ext uri="{FF2B5EF4-FFF2-40B4-BE49-F238E27FC236}">
                <a16:creationId xmlns:a16="http://schemas.microsoft.com/office/drawing/2014/main" id="{FE0FE2AC-A8C1-4C7C-822A-6EA62A2DB1CE}"/>
              </a:ext>
            </a:extLst>
          </p:cNvPr>
          <p:cNvSpPr/>
          <p:nvPr/>
        </p:nvSpPr>
        <p:spPr>
          <a:xfrm>
            <a:off x="0" y="0"/>
            <a:ext cx="3119215" cy="514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7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0070C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Che cosa stiamo facendo?</a:t>
            </a:r>
            <a:endParaRPr dirty="0">
              <a:solidFill>
                <a:srgbClr val="0070C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367" name="Google Shape;367;p47"/>
          <p:cNvSpPr txBox="1">
            <a:spLocks noGrp="1"/>
          </p:cNvSpPr>
          <p:nvPr>
            <p:ph type="body" idx="1"/>
          </p:nvPr>
        </p:nvSpPr>
        <p:spPr>
          <a:xfrm>
            <a:off x="609600" y="1615154"/>
            <a:ext cx="8153400" cy="301399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Una delle azioni più significative è </a:t>
            </a:r>
            <a:b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</a:b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«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Trasformare il nostro mondo. L’</a:t>
            </a:r>
            <a:r>
              <a:rPr lang="it-IT" sz="2200" b="1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Agenda 2030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</a:t>
            </a:r>
            <a:b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</a:b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per lo sviluppo sostenibile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».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ctr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Si tratta di una serie di </a:t>
            </a:r>
            <a:r>
              <a:rPr lang="it-IT" sz="2200" b="1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17 obiettivi</a:t>
            </a:r>
            <a:r>
              <a:rPr lang="it-IT" sz="2200" dirty="0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concordati dall’ONU (Organizzazione delle Nazioni Unite).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7833" y="982312"/>
            <a:ext cx="3497394" cy="356405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48"/>
          <p:cNvSpPr txBox="1">
            <a:spLocks noGrp="1"/>
          </p:cNvSpPr>
          <p:nvPr>
            <p:ph type="title"/>
          </p:nvPr>
        </p:nvSpPr>
        <p:spPr>
          <a:xfrm>
            <a:off x="609600" y="116913"/>
            <a:ext cx="8153400" cy="960449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0070C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Ecco i 17 obiettivi dell’Agenda 2030</a:t>
            </a:r>
            <a:endParaRPr sz="3600" dirty="0">
              <a:solidFill>
                <a:srgbClr val="0070C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375" name="Google Shape;375;p48"/>
          <p:cNvSpPr txBox="1">
            <a:spLocks noGrp="1"/>
          </p:cNvSpPr>
          <p:nvPr>
            <p:ph type="body" idx="1"/>
          </p:nvPr>
        </p:nvSpPr>
        <p:spPr>
          <a:xfrm>
            <a:off x="609600" y="1223575"/>
            <a:ext cx="3883200" cy="3564050"/>
          </a:xfrm>
          <a:prstGeom prst="rect">
            <a:avLst/>
          </a:prstGeom>
          <a:effectLst>
            <a:reflection dist="38100" dir="5400000" fadeDir="5400012" sy="-100000" algn="bl" rotWithShape="0"/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55600" algn="l" rtl="0"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Roboto"/>
              <a:buAutoNum type="arabicPeriod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Povertà zero</a:t>
            </a:r>
            <a:endParaRPr sz="18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Roboto"/>
              <a:buAutoNum type="arabicPeriod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Fame zero</a:t>
            </a:r>
            <a:endParaRPr sz="18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Roboto"/>
              <a:buAutoNum type="arabicPeriod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Buona salute e benessere per le persone</a:t>
            </a:r>
            <a:endParaRPr sz="18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Roboto"/>
              <a:buAutoNum type="arabicPeriod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Educazione paritaria e di qualità</a:t>
            </a:r>
            <a:endParaRPr sz="18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Roboto"/>
              <a:buAutoNum type="arabicPeriod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Parità di genere</a:t>
            </a:r>
            <a:endParaRPr sz="18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Roboto"/>
              <a:buAutoNum type="arabicPeriod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Acqua pulita e servizi igienico-sanitari</a:t>
            </a:r>
            <a:endParaRPr sz="18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Roboto"/>
              <a:buAutoNum type="arabicPeriod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Energia pulita e accessibile</a:t>
            </a:r>
            <a:endParaRPr sz="18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Roboto"/>
              <a:buAutoNum type="arabicPeriod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Lavoro dignitoso e crescita economica</a:t>
            </a:r>
            <a:endParaRPr sz="18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None/>
            </a:pPr>
            <a:endParaRPr sz="18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7833" y="982312"/>
            <a:ext cx="3497394" cy="356405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48"/>
          <p:cNvSpPr txBox="1">
            <a:spLocks noGrp="1"/>
          </p:cNvSpPr>
          <p:nvPr>
            <p:ph type="title"/>
          </p:nvPr>
        </p:nvSpPr>
        <p:spPr>
          <a:xfrm>
            <a:off x="609600" y="116913"/>
            <a:ext cx="8153400" cy="960449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0070C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Ecco i 17 obiettivi dell’Agenda 2030</a:t>
            </a:r>
            <a:endParaRPr sz="3600" dirty="0">
              <a:solidFill>
                <a:srgbClr val="0070C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375" name="Google Shape;375;p48"/>
          <p:cNvSpPr txBox="1">
            <a:spLocks noGrp="1"/>
          </p:cNvSpPr>
          <p:nvPr>
            <p:ph type="body" idx="1"/>
          </p:nvPr>
        </p:nvSpPr>
        <p:spPr>
          <a:xfrm>
            <a:off x="609600" y="1223575"/>
            <a:ext cx="3883200" cy="3564050"/>
          </a:xfrm>
          <a:prstGeom prst="rect">
            <a:avLst/>
          </a:prstGeom>
          <a:effectLst>
            <a:reflection dist="38100" dir="5400000" fadeDir="5400012" sy="-100000" algn="bl" rotWithShape="0"/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4500" lvl="0" indent="-342900">
              <a:buClr>
                <a:srgbClr val="0070C0"/>
              </a:buClr>
              <a:buSzPts val="2000"/>
              <a:buFont typeface="+mj-lt"/>
              <a:buAutoNum type="arabicPeriod" startAt="9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Industria, innovazione e infrastruttura</a:t>
            </a:r>
          </a:p>
          <a:p>
            <a:pPr marL="444500" lvl="0" indent="-342900">
              <a:spcBef>
                <a:spcPts val="0"/>
              </a:spcBef>
              <a:buClr>
                <a:srgbClr val="0070C0"/>
              </a:buClr>
              <a:buSzPts val="2000"/>
              <a:buFont typeface="+mj-lt"/>
              <a:buAutoNum type="arabicPeriod" startAt="9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Ridurre le disuguaglianze</a:t>
            </a:r>
          </a:p>
          <a:p>
            <a:pPr marL="444500" lvl="0" indent="-342900">
              <a:spcBef>
                <a:spcPts val="0"/>
              </a:spcBef>
              <a:buClr>
                <a:srgbClr val="0070C0"/>
              </a:buClr>
              <a:buSzPts val="2000"/>
              <a:buFont typeface="+mj-lt"/>
              <a:buAutoNum type="arabicPeriod" startAt="9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Città e comunità sostenibili</a:t>
            </a:r>
          </a:p>
          <a:p>
            <a:pPr marL="444500" lvl="0" indent="-342900">
              <a:spcBef>
                <a:spcPts val="0"/>
              </a:spcBef>
              <a:buClr>
                <a:srgbClr val="0070C0"/>
              </a:buClr>
              <a:buSzPts val="2000"/>
              <a:buFont typeface="+mj-lt"/>
              <a:buAutoNum type="arabicPeriod" startAt="9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Consumo e produzione responsabile</a:t>
            </a:r>
          </a:p>
          <a:p>
            <a:pPr marL="444500" lvl="0" indent="-342900">
              <a:spcBef>
                <a:spcPts val="0"/>
              </a:spcBef>
              <a:buClr>
                <a:srgbClr val="0070C0"/>
              </a:buClr>
              <a:buSzPts val="2000"/>
              <a:buFont typeface="+mj-lt"/>
              <a:buAutoNum type="arabicPeriod" startAt="9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Cambiamenti del clima</a:t>
            </a:r>
          </a:p>
          <a:p>
            <a:pPr marL="444500" lvl="0" indent="-342900">
              <a:spcBef>
                <a:spcPts val="0"/>
              </a:spcBef>
              <a:buClr>
                <a:srgbClr val="0070C0"/>
              </a:buClr>
              <a:buSzPts val="2000"/>
              <a:buFont typeface="+mj-lt"/>
              <a:buAutoNum type="arabicPeriod" startAt="9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Vita sott'acqua</a:t>
            </a:r>
          </a:p>
          <a:p>
            <a:pPr marL="444500" lvl="0" indent="-342900">
              <a:spcBef>
                <a:spcPts val="0"/>
              </a:spcBef>
              <a:buClr>
                <a:srgbClr val="0070C0"/>
              </a:buClr>
              <a:buSzPts val="2000"/>
              <a:buFont typeface="+mj-lt"/>
              <a:buAutoNum type="arabicPeriod" startAt="9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Vita sulla terra</a:t>
            </a:r>
          </a:p>
          <a:p>
            <a:pPr marL="444500" lvl="0" indent="-342900">
              <a:spcBef>
                <a:spcPts val="0"/>
              </a:spcBef>
              <a:buClr>
                <a:srgbClr val="0070C0"/>
              </a:buClr>
              <a:buSzPts val="2000"/>
              <a:buFont typeface="+mj-lt"/>
              <a:buAutoNum type="arabicPeriod" startAt="9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Pace, giustizia e istituzioni forti</a:t>
            </a:r>
          </a:p>
          <a:p>
            <a:pPr marL="444500" lvl="0" indent="-342900">
              <a:spcBef>
                <a:spcPts val="0"/>
              </a:spcBef>
              <a:buClr>
                <a:srgbClr val="0070C0"/>
              </a:buClr>
              <a:buSzPts val="2000"/>
              <a:buFont typeface="+mj-lt"/>
              <a:buAutoNum type="arabicPeriod" startAt="9"/>
            </a:pPr>
            <a:r>
              <a:rPr lang="it-IT" sz="18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Partnership per gli obiettivi</a:t>
            </a:r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None/>
            </a:pPr>
            <a:endParaRPr sz="18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935006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188" y="308975"/>
            <a:ext cx="8013624" cy="442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1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0070C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Spunti per la didattica</a:t>
            </a:r>
            <a:endParaRPr dirty="0">
              <a:solidFill>
                <a:srgbClr val="0070C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396" name="Google Shape;396;p51"/>
          <p:cNvSpPr txBox="1">
            <a:spLocks noGrp="1"/>
          </p:cNvSpPr>
          <p:nvPr>
            <p:ph type="body" idx="1"/>
          </p:nvPr>
        </p:nvSpPr>
        <p:spPr>
          <a:xfrm>
            <a:off x="609600" y="1700612"/>
            <a:ext cx="8153400" cy="29285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Rendere “visuali” gli obiettivi dell'Agenda 2030, ad esempio attraverso la tecnica dello </a:t>
            </a:r>
            <a:r>
              <a:rPr lang="it-IT" sz="2200" b="1" dirty="0" err="1">
                <a:solidFill>
                  <a:srgbClr val="00206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sketchnoting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(notazione visuale).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ctr" rtl="0">
              <a:spcBef>
                <a:spcPts val="700"/>
              </a:spcBef>
              <a:spcAft>
                <a:spcPts val="0"/>
              </a:spcAft>
              <a:buNone/>
            </a:pP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ctr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000" u="sng" dirty="0">
                <a:solidFill>
                  <a:schemeClr val="hlink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  <a:hlinkClick r:id="rId3"/>
              </a:rPr>
              <a:t>https://en.wikipedia.org/wiki/Sketchnoting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ctr" rtl="0">
              <a:spcBef>
                <a:spcPts val="700"/>
              </a:spcBef>
              <a:spcAft>
                <a:spcPts val="0"/>
              </a:spcAft>
              <a:buNone/>
            </a:pP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6336" y="1124010"/>
            <a:ext cx="7019928" cy="363406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95;p51">
            <a:extLst>
              <a:ext uri="{FF2B5EF4-FFF2-40B4-BE49-F238E27FC236}">
                <a16:creationId xmlns:a16="http://schemas.microsoft.com/office/drawing/2014/main" id="{0043EB28-9526-4D6A-BE33-FC07C77CA3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0070C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Spunti per la didattica</a:t>
            </a:r>
            <a:endParaRPr dirty="0">
              <a:solidFill>
                <a:srgbClr val="0070C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0066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Che cos’è la tecnologia</a:t>
            </a:r>
            <a:endParaRPr dirty="0">
              <a:solidFill>
                <a:srgbClr val="006682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1"/>
          </p:nvPr>
        </p:nvSpPr>
        <p:spPr>
          <a:xfrm>
            <a:off x="609600" y="1352550"/>
            <a:ext cx="8153400" cy="327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Oggi possiamo definirla come lo studio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sistematico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e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scientifico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delle </a:t>
            </a:r>
            <a:r>
              <a:rPr lang="it-IT" sz="2200" b="1" dirty="0">
                <a:solidFill>
                  <a:schemeClr val="tx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tecniche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(procedure, modi di operare) esistenti e nuove per portare a un 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miglioramento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delle condizioni di vita degli essere viventi.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60" name="Google Shape;6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751" y="2753618"/>
            <a:ext cx="8145249" cy="165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225" y="359297"/>
            <a:ext cx="3232196" cy="2655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225" y="2600649"/>
            <a:ext cx="2318096" cy="1904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3725" y="3259212"/>
            <a:ext cx="1706102" cy="1401584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53"/>
          <p:cNvSpPr txBox="1"/>
          <p:nvPr/>
        </p:nvSpPr>
        <p:spPr>
          <a:xfrm>
            <a:off x="4638942" y="1426599"/>
            <a:ext cx="4188000" cy="23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>
                <a:solidFill>
                  <a:srgbClr val="1C1C1C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Privarsi della tecnologia </a:t>
            </a:r>
            <a:r>
              <a:rPr lang="it-IT" sz="3600" b="1" dirty="0">
                <a:solidFill>
                  <a:srgbClr val="1C1C1C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non</a:t>
            </a:r>
            <a:r>
              <a:rPr lang="it-IT" sz="3600" dirty="0">
                <a:solidFill>
                  <a:srgbClr val="1C1C1C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è una scelta sostenibile.</a:t>
            </a:r>
            <a:endParaRPr sz="3600" dirty="0">
              <a:solidFill>
                <a:srgbClr val="1C1C1C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2754600" y="0"/>
            <a:ext cx="6389400" cy="5143500"/>
          </a:xfrm>
          <a:prstGeom prst="rect">
            <a:avLst/>
          </a:prstGeom>
          <a:solidFill>
            <a:srgbClr val="0066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/>
          <p:nvPr/>
        </p:nvSpPr>
        <p:spPr>
          <a:xfrm>
            <a:off x="3501450" y="1518920"/>
            <a:ext cx="489570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algn="ctr" latinLnBrk="0">
              <a:defRPr lang="it-IT" sz="3200" b="1" kern="1200" spc="-1">
                <a:solidFill>
                  <a:schemeClr val="bg1"/>
                </a:solidFill>
                <a:latin typeface="Lato Light"/>
                <a:ea typeface="+mn-ea"/>
                <a:cs typeface="+mn-cs"/>
              </a:defRPr>
            </a:lvl1pPr>
            <a:lvl2pPr marL="4572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atinLnBrk="0"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  <a:sym typeface="Roboto"/>
              </a:rPr>
              <a:t>TECNOLOGIA </a:t>
            </a:r>
            <a:br>
              <a:rPr lang="it-IT" sz="4400" dirty="0">
                <a:latin typeface="Calibri" panose="020F0502020204030204" pitchFamily="34" charset="0"/>
                <a:cs typeface="Calibri" panose="020F0502020204030204" pitchFamily="34" charset="0"/>
                <a:sym typeface="Roboto"/>
              </a:rPr>
            </a:br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  <a:sym typeface="Roboto"/>
              </a:rPr>
              <a:t>E SOCIETÀ</a:t>
            </a:r>
          </a:p>
        </p:txBody>
      </p:sp>
    </p:spTree>
    <p:extLst>
      <p:ext uri="{BB962C8B-B14F-4D97-AF65-F5344CB8AC3E}">
        <p14:creationId xmlns:p14="http://schemas.microsoft.com/office/powerpoint/2010/main" val="13712743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55"/>
          <p:cNvSpPr/>
          <p:nvPr/>
        </p:nvSpPr>
        <p:spPr>
          <a:xfrm>
            <a:off x="2834098" y="602625"/>
            <a:ext cx="3475800" cy="1094400"/>
          </a:xfrm>
          <a:prstGeom prst="roundRect">
            <a:avLst>
              <a:gd name="adj" fmla="val 50000"/>
            </a:avLst>
          </a:prstGeom>
          <a:solidFill>
            <a:srgbClr val="0944A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rgbClr val="FFFFFF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Tecnologia e società</a:t>
            </a:r>
            <a:endParaRPr sz="24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6" name="Google Shape;426;p55"/>
          <p:cNvSpPr/>
          <p:nvPr/>
        </p:nvSpPr>
        <p:spPr>
          <a:xfrm>
            <a:off x="3262350" y="2861825"/>
            <a:ext cx="2619300" cy="933900"/>
          </a:xfrm>
          <a:prstGeom prst="roundRect">
            <a:avLst>
              <a:gd name="adj" fmla="val 50000"/>
            </a:avLst>
          </a:prstGeom>
          <a:solidFill>
            <a:srgbClr val="0D5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Sicurezza</a:t>
            </a:r>
            <a:endParaRPr sz="24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27" name="Google Shape;427;p55"/>
          <p:cNvCxnSpPr>
            <a:stCxn id="426" idx="0"/>
            <a:endCxn id="425" idx="2"/>
          </p:cNvCxnSpPr>
          <p:nvPr/>
        </p:nvCxnSpPr>
        <p:spPr>
          <a:xfrm rot="-5400000">
            <a:off x="3989850" y="2279075"/>
            <a:ext cx="1164900" cy="600"/>
          </a:xfrm>
          <a:prstGeom prst="bentConnector3">
            <a:avLst>
              <a:gd name="adj1" fmla="val 49996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8" name="Google Shape;428;p55"/>
          <p:cNvSpPr/>
          <p:nvPr/>
        </p:nvSpPr>
        <p:spPr>
          <a:xfrm>
            <a:off x="6200850" y="2861825"/>
            <a:ext cx="2619300" cy="933900"/>
          </a:xfrm>
          <a:prstGeom prst="roundRect">
            <a:avLst>
              <a:gd name="adj" fmla="val 50000"/>
            </a:avLst>
          </a:prstGeom>
          <a:solidFill>
            <a:srgbClr val="0D5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Salute e benessere</a:t>
            </a:r>
            <a:endParaRPr sz="2400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cxnSp>
        <p:nvCxnSpPr>
          <p:cNvPr id="429" name="Google Shape;429;p55"/>
          <p:cNvCxnSpPr>
            <a:stCxn id="428" idx="0"/>
            <a:endCxn id="425" idx="2"/>
          </p:cNvCxnSpPr>
          <p:nvPr/>
        </p:nvCxnSpPr>
        <p:spPr>
          <a:xfrm rot="5400000" flipH="1">
            <a:off x="5458800" y="810125"/>
            <a:ext cx="1164900" cy="2938500"/>
          </a:xfrm>
          <a:prstGeom prst="bentConnector3">
            <a:avLst>
              <a:gd name="adj1" fmla="val 49996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0" name="Google Shape;430;p55"/>
          <p:cNvSpPr/>
          <p:nvPr/>
        </p:nvSpPr>
        <p:spPr>
          <a:xfrm>
            <a:off x="238175" y="2861825"/>
            <a:ext cx="2619300" cy="933900"/>
          </a:xfrm>
          <a:prstGeom prst="roundRect">
            <a:avLst>
              <a:gd name="adj" fmla="val 50000"/>
            </a:avLst>
          </a:prstGeom>
          <a:solidFill>
            <a:srgbClr val="0D5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rgbClr val="FFFFFF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Disabilità</a:t>
            </a:r>
            <a:endParaRPr sz="24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31" name="Google Shape;431;p55"/>
          <p:cNvCxnSpPr>
            <a:stCxn id="430" idx="0"/>
            <a:endCxn id="425" idx="2"/>
          </p:cNvCxnSpPr>
          <p:nvPr/>
        </p:nvCxnSpPr>
        <p:spPr>
          <a:xfrm rot="-5400000">
            <a:off x="2477525" y="767225"/>
            <a:ext cx="1164900" cy="3024300"/>
          </a:xfrm>
          <a:prstGeom prst="bentConnector3">
            <a:avLst>
              <a:gd name="adj1" fmla="val 49996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56"/>
          <p:cNvSpPr txBox="1"/>
          <p:nvPr/>
        </p:nvSpPr>
        <p:spPr>
          <a:xfrm>
            <a:off x="3787717" y="854579"/>
            <a:ext cx="4895700" cy="2561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</a:pPr>
            <a:r>
              <a:rPr lang="it-IT" sz="3600" b="1" dirty="0">
                <a:solidFill>
                  <a:srgbClr val="C00000"/>
                </a:solidFill>
                <a:latin typeface="Roboto"/>
                <a:ea typeface="Roboto"/>
                <a:cs typeface="Roboto"/>
                <a:sym typeface="Roboto"/>
              </a:rPr>
              <a:t>6.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</a:pPr>
            <a:r>
              <a:rPr lang="it-IT" sz="3600" b="1" dirty="0">
                <a:solidFill>
                  <a:srgbClr val="C00000"/>
                </a:solidFill>
                <a:latin typeface="Roboto"/>
                <a:ea typeface="Roboto"/>
                <a:cs typeface="Roboto"/>
                <a:sym typeface="Roboto"/>
              </a:rPr>
              <a:t>TECNOLOGIA </a:t>
            </a:r>
            <a:br>
              <a:rPr lang="it-IT" sz="3600" b="1" dirty="0">
                <a:solidFill>
                  <a:srgbClr val="C0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it-IT" sz="3600" b="1" dirty="0">
                <a:solidFill>
                  <a:srgbClr val="C00000"/>
                </a:solidFill>
                <a:latin typeface="Roboto"/>
                <a:ea typeface="Roboto"/>
                <a:cs typeface="Roboto"/>
                <a:sym typeface="Roboto"/>
              </a:rPr>
              <a:t>PER LA DISABILITÀ</a:t>
            </a:r>
          </a:p>
        </p:txBody>
      </p:sp>
      <p:sp>
        <p:nvSpPr>
          <p:cNvPr id="4" name="Google Shape;51;p7">
            <a:extLst>
              <a:ext uri="{FF2B5EF4-FFF2-40B4-BE49-F238E27FC236}">
                <a16:creationId xmlns:a16="http://schemas.microsoft.com/office/drawing/2014/main" id="{6D9C44A9-3CF6-45A1-B8F9-B63C491BE228}"/>
              </a:ext>
            </a:extLst>
          </p:cNvPr>
          <p:cNvSpPr/>
          <p:nvPr/>
        </p:nvSpPr>
        <p:spPr>
          <a:xfrm>
            <a:off x="0" y="0"/>
            <a:ext cx="3119215" cy="514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999CB56F-C3D6-495E-BE29-C50235ACE809}"/>
              </a:ext>
            </a:extLst>
          </p:cNvPr>
          <p:cNvSpPr/>
          <p:nvPr/>
        </p:nvSpPr>
        <p:spPr>
          <a:xfrm>
            <a:off x="-85458" y="1682987"/>
            <a:ext cx="9314916" cy="1965533"/>
          </a:xfrm>
          <a:prstGeom prst="rect">
            <a:avLst/>
          </a:prstGeom>
          <a:solidFill>
            <a:srgbClr val="FCC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44" name="Google Shape;444;p57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C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Costituzione della Repubblica Italiana</a:t>
            </a:r>
            <a:endParaRPr sz="3600" dirty="0">
              <a:solidFill>
                <a:srgbClr val="C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445" name="Google Shape;445;p57"/>
          <p:cNvSpPr txBox="1">
            <a:spLocks noGrp="1"/>
          </p:cNvSpPr>
          <p:nvPr>
            <p:ph type="body" idx="1"/>
          </p:nvPr>
        </p:nvSpPr>
        <p:spPr>
          <a:xfrm>
            <a:off x="609600" y="1760434"/>
            <a:ext cx="8153400" cy="286871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ART. 3</a:t>
            </a:r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«Tutti i cittadini hanno pari dignità sociale e sono eguali davanti alla legge, senza distinzione di sesso, di razza, di lingua, di religione, di opinioni politiche, di condizioni personali e sociali [...]».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58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C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Tecnologia e responsabilità</a:t>
            </a:r>
            <a:endParaRPr sz="3600" dirty="0">
              <a:solidFill>
                <a:srgbClr val="C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452" name="Google Shape;452;p58"/>
          <p:cNvSpPr txBox="1">
            <a:spLocks noGrp="1"/>
          </p:cNvSpPr>
          <p:nvPr>
            <p:ph type="body" idx="1"/>
          </p:nvPr>
        </p:nvSpPr>
        <p:spPr>
          <a:xfrm>
            <a:off x="609600" y="1727141"/>
            <a:ext cx="8153400" cy="201591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Abbiamo tutti la responsabilità di abbattere le </a:t>
            </a:r>
            <a:r>
              <a:rPr lang="it-IT" sz="2200" b="1" dirty="0">
                <a:solidFill>
                  <a:srgbClr val="A5002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barriere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ideologiche, strutturali e organizzative per permettere a coloro che sono disabili, o meglio diversamente abili, di poter avere le 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stesse possibilità 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 le stesse aspirazioni di tutti.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oogle Shape;457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526" y="1167625"/>
            <a:ext cx="7663801" cy="3422426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59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C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Come abbattere le barriere</a:t>
            </a:r>
            <a:endParaRPr sz="3600" dirty="0">
              <a:solidFill>
                <a:srgbClr val="C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60"/>
          <p:cNvSpPr txBox="1">
            <a:spLocks noGrp="1"/>
          </p:cNvSpPr>
          <p:nvPr>
            <p:ph type="body" idx="1"/>
          </p:nvPr>
        </p:nvSpPr>
        <p:spPr>
          <a:xfrm>
            <a:off x="666750" y="1477726"/>
            <a:ext cx="8153400" cy="1507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80"/>
              <a:buFont typeface="Noto Sans Symbols"/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È un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metodo di lavoro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che ha come obiettivo quello di progettare beni e servizi che siano 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utilizzabili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accessibili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per quante più persone possibile e non solo per una determinata categoria di persone.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64" name="Google Shape;464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8341" y="2895125"/>
            <a:ext cx="2613901" cy="1507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4308" y="2823112"/>
            <a:ext cx="2977692" cy="1651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60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C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L’Universal Design</a:t>
            </a:r>
            <a:endParaRPr sz="3600" dirty="0">
              <a:solidFill>
                <a:srgbClr val="C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Google Shape;472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685372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62"/>
          <p:cNvSpPr txBox="1">
            <a:spLocks noGrp="1"/>
          </p:cNvSpPr>
          <p:nvPr>
            <p:ph type="body" idx="1"/>
          </p:nvPr>
        </p:nvSpPr>
        <p:spPr>
          <a:xfrm>
            <a:off x="609600" y="1828800"/>
            <a:ext cx="8153400" cy="280034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oboto"/>
              <a:buChar char="●"/>
            </a:pPr>
            <a:r>
              <a:rPr lang="it-IT" sz="2200" b="1" dirty="0">
                <a:solidFill>
                  <a:srgbClr val="A5002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Equità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: può essere utilizzato da chiunque.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oboto"/>
              <a:buChar char="●"/>
            </a:pPr>
            <a:r>
              <a:rPr lang="it-IT" sz="2200" b="1" dirty="0">
                <a:solidFill>
                  <a:srgbClr val="A5002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Semplicità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: si utilizza in modo semplice e intuitivo.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oboto"/>
              <a:buChar char="●"/>
            </a:pPr>
            <a:r>
              <a:rPr lang="it-IT" sz="2200" b="1" dirty="0">
                <a:solidFill>
                  <a:srgbClr val="A5002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Flessibilità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: si adatta a utilizzi diversi e ad abilità diverse.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oboto"/>
              <a:buChar char="●"/>
            </a:pPr>
            <a:r>
              <a:rPr lang="it-IT" sz="2200" b="1" dirty="0">
                <a:solidFill>
                  <a:srgbClr val="A5002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Percettibilità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: riesce a trasmettere informazioni sensoriali.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7" name="Google Shape;466;p60">
            <a:extLst>
              <a:ext uri="{FF2B5EF4-FFF2-40B4-BE49-F238E27FC236}">
                <a16:creationId xmlns:a16="http://schemas.microsoft.com/office/drawing/2014/main" id="{E8668F51-5338-4003-B9BA-3AB8334FD2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C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L’Universal Design</a:t>
            </a:r>
            <a:endParaRPr sz="3600" dirty="0">
              <a:solidFill>
                <a:srgbClr val="C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0066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Che cos’è la sostenibilità</a:t>
            </a:r>
            <a:endParaRPr dirty="0">
              <a:solidFill>
                <a:srgbClr val="006682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609600" y="1352550"/>
            <a:ext cx="8153400" cy="327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È, semplicemente, la capacità di continuare a esiste, mantenendo un </a:t>
            </a:r>
            <a:r>
              <a:rPr lang="it-IT" sz="2200" b="1" dirty="0">
                <a:solidFill>
                  <a:schemeClr val="tx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equilibrio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tra: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876300" lvl="1" indent="-342900">
              <a:spcBef>
                <a:spcPts val="0"/>
              </a:spcBef>
              <a:buClr>
                <a:schemeClr val="bg2"/>
              </a:buClr>
              <a:buSzPts val="2400"/>
              <a:buFont typeface="Wingdings" panose="05000000000000000000" pitchFamily="2" charset="2"/>
              <a:buChar char="§"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il 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consumo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di risorse;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876300" lvl="1" indent="-342900">
              <a:spcBef>
                <a:spcPts val="0"/>
              </a:spcBef>
              <a:buClr>
                <a:schemeClr val="bg2"/>
              </a:buClr>
              <a:buSzPts val="2400"/>
              <a:buFont typeface="Wingdings" panose="05000000000000000000" pitchFamily="2" charset="2"/>
              <a:buChar char="§"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il tempo che tali risorse impiegano per 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rinnovarsi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68" name="Google Shape;68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400" y="3037150"/>
            <a:ext cx="8179149" cy="118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63"/>
          <p:cNvSpPr txBox="1"/>
          <p:nvPr/>
        </p:nvSpPr>
        <p:spPr>
          <a:xfrm>
            <a:off x="765725" y="1364625"/>
            <a:ext cx="7703700" cy="8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63"/>
          <p:cNvSpPr txBox="1"/>
          <p:nvPr/>
        </p:nvSpPr>
        <p:spPr>
          <a:xfrm>
            <a:off x="765725" y="2537950"/>
            <a:ext cx="8153400" cy="8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63"/>
          <p:cNvSpPr txBox="1">
            <a:spLocks noGrp="1"/>
          </p:cNvSpPr>
          <p:nvPr>
            <p:ph type="body" idx="1"/>
          </p:nvPr>
        </p:nvSpPr>
        <p:spPr>
          <a:xfrm>
            <a:off x="609600" y="1572426"/>
            <a:ext cx="8153400" cy="305672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oboto"/>
              <a:buChar char="●"/>
            </a:pPr>
            <a:r>
              <a:rPr lang="it-IT" sz="2200" b="1" dirty="0">
                <a:solidFill>
                  <a:srgbClr val="A5002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Tolleranza all’errore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: riduce i rischi creati da errori commessi dagli utenti.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oboto"/>
              <a:buChar char="●"/>
            </a:pPr>
            <a:r>
              <a:rPr lang="it-IT" sz="2200" b="1" dirty="0">
                <a:solidFill>
                  <a:srgbClr val="A5002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Poco sforzo fisico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: si utilizza con il minimo sforzo.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Roboto"/>
              <a:buChar char="●"/>
            </a:pPr>
            <a:r>
              <a:rPr lang="it-IT" sz="2200" b="1" dirty="0">
                <a:solidFill>
                  <a:srgbClr val="A5002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Giuste dimensioni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: è caratterizzato da dimensioni e spazi idonei all’accesso e all’uso.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8" name="Google Shape;466;p60">
            <a:extLst>
              <a:ext uri="{FF2B5EF4-FFF2-40B4-BE49-F238E27FC236}">
                <a16:creationId xmlns:a16="http://schemas.microsoft.com/office/drawing/2014/main" id="{10006D0B-D53D-4BA5-9461-0D5EE9DF6D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C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L’Universal Design</a:t>
            </a:r>
            <a:endParaRPr sz="3600" dirty="0">
              <a:solidFill>
                <a:srgbClr val="C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Google Shape;494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1324598"/>
            <a:ext cx="4572001" cy="3818902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64"/>
          <p:cNvSpPr txBox="1"/>
          <p:nvPr/>
        </p:nvSpPr>
        <p:spPr>
          <a:xfrm>
            <a:off x="5059109" y="3623790"/>
            <a:ext cx="3988515" cy="8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Possono anche favorire gli spostamenti degli anziani.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497" name="Google Shape;497;p64"/>
          <p:cNvSpPr txBox="1">
            <a:spLocks noGrp="1"/>
          </p:cNvSpPr>
          <p:nvPr>
            <p:ph type="body" idx="1"/>
          </p:nvPr>
        </p:nvSpPr>
        <p:spPr>
          <a:xfrm>
            <a:off x="5059109" y="1480737"/>
            <a:ext cx="3704115" cy="2679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 pavimenti tattili, in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colore contrastante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, aiutano gli ipovedenti e i non vedenti a orientarsi e riconoscere le fonti di pericolo.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8" name="Google Shape;466;p60">
            <a:extLst>
              <a:ext uri="{FF2B5EF4-FFF2-40B4-BE49-F238E27FC236}">
                <a16:creationId xmlns:a16="http://schemas.microsoft.com/office/drawing/2014/main" id="{B59092CA-0729-4565-B752-B20022DD43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C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L’Universal Design: pavimenti tattili</a:t>
            </a:r>
            <a:endParaRPr sz="3600" dirty="0">
              <a:solidFill>
                <a:srgbClr val="C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4330" y="1016981"/>
            <a:ext cx="3286927" cy="1855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81257" y="2872426"/>
            <a:ext cx="3286927" cy="1836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4332" y="2872426"/>
            <a:ext cx="3286926" cy="1836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81257" y="1016981"/>
            <a:ext cx="3286927" cy="185544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466;p60">
            <a:extLst>
              <a:ext uri="{FF2B5EF4-FFF2-40B4-BE49-F238E27FC236}">
                <a16:creationId xmlns:a16="http://schemas.microsoft.com/office/drawing/2014/main" id="{E84D1F22-79C5-4CC4-A71E-BE3350CC67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C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L’Universal Design a scuola</a:t>
            </a:r>
            <a:endParaRPr sz="3600" dirty="0">
              <a:solidFill>
                <a:srgbClr val="C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64778"/>
            <a:ext cx="5520583" cy="3878722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66"/>
          <p:cNvSpPr txBox="1"/>
          <p:nvPr/>
        </p:nvSpPr>
        <p:spPr>
          <a:xfrm>
            <a:off x="5735392" y="1821335"/>
            <a:ext cx="3157200" cy="2391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</a:t>
            </a:r>
            <a:r>
              <a:rPr lang="it-IT" sz="2200" b="1" dirty="0">
                <a:solidFill>
                  <a:srgbClr val="1C1C1C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scelta dei materiali</a:t>
            </a:r>
            <a:r>
              <a:rPr lang="it-IT" sz="2200" dirty="0">
                <a:solidFill>
                  <a:srgbClr val="1C1C1C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</a:t>
            </a: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è importante anche per permettere agli atleti di partecipare alle competizioni sportive, come le Paralimpiadi. 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514" name="Google Shape;514;p66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C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tecnologia inclusiva</a:t>
            </a:r>
            <a:endParaRPr sz="2400" dirty="0">
              <a:solidFill>
                <a:srgbClr val="C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67"/>
          <p:cNvSpPr txBox="1"/>
          <p:nvPr/>
        </p:nvSpPr>
        <p:spPr>
          <a:xfrm>
            <a:off x="3576937" y="1043081"/>
            <a:ext cx="4895700" cy="2546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</a:pPr>
            <a:r>
              <a:rPr lang="it-IT" sz="4000" b="1" dirty="0">
                <a:solidFill>
                  <a:srgbClr val="B000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7.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</a:pPr>
            <a:r>
              <a:rPr lang="it-IT" sz="4000" b="1" dirty="0">
                <a:solidFill>
                  <a:srgbClr val="B000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TECNOLOGIA PER </a:t>
            </a:r>
            <a:br>
              <a:rPr lang="it-IT" sz="4000" b="1" dirty="0">
                <a:solidFill>
                  <a:srgbClr val="B000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</a:br>
            <a:r>
              <a:rPr lang="it-IT" sz="4000" b="1" dirty="0">
                <a:solidFill>
                  <a:srgbClr val="B000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SICUREZZA</a:t>
            </a:r>
          </a:p>
        </p:txBody>
      </p:sp>
      <p:sp>
        <p:nvSpPr>
          <p:cNvPr id="4" name="Google Shape;51;p7">
            <a:extLst>
              <a:ext uri="{FF2B5EF4-FFF2-40B4-BE49-F238E27FC236}">
                <a16:creationId xmlns:a16="http://schemas.microsoft.com/office/drawing/2014/main" id="{2C7840D2-BC7C-4437-A758-D55650C24BF6}"/>
              </a:ext>
            </a:extLst>
          </p:cNvPr>
          <p:cNvSpPr/>
          <p:nvPr/>
        </p:nvSpPr>
        <p:spPr>
          <a:xfrm>
            <a:off x="0" y="0"/>
            <a:ext cx="3119215" cy="5143500"/>
          </a:xfrm>
          <a:prstGeom prst="rect">
            <a:avLst/>
          </a:prstGeom>
          <a:solidFill>
            <a:srgbClr val="B000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Google Shape;527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840" y="1385016"/>
            <a:ext cx="4781118" cy="3066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28" name="Google Shape;528;p68"/>
          <p:cNvSpPr txBox="1"/>
          <p:nvPr/>
        </p:nvSpPr>
        <p:spPr>
          <a:xfrm>
            <a:off x="5678117" y="1532774"/>
            <a:ext cx="31809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In fase di formazione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dei lavoratori è possibile utilizzare la </a:t>
            </a:r>
            <a:r>
              <a:rPr lang="it-IT" sz="2200" b="1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realtà virtuale</a:t>
            </a: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per addestrarsi in situazioni pericolose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senza correre alcun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reale pericolo.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529" name="Google Shape;529;p68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B000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sicurezza nei cantieri: la formazione</a:t>
            </a:r>
            <a:endParaRPr sz="3600" dirty="0">
              <a:solidFill>
                <a:srgbClr val="B00082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9"/>
          <p:cNvSpPr txBox="1"/>
          <p:nvPr/>
        </p:nvSpPr>
        <p:spPr>
          <a:xfrm>
            <a:off x="4918500" y="1676026"/>
            <a:ext cx="40731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Appositi software applicativi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consentono di redigere </a:t>
            </a:r>
            <a:r>
              <a:rPr lang="it-IT" sz="2200" b="1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piani di sicurezza</a:t>
            </a: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anche sfruttando la </a:t>
            </a:r>
            <a:r>
              <a:rPr lang="it-IT" sz="2200" b="1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modellazione 3D</a:t>
            </a: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per meglio valutare l’organizzazione del cantiere.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536" name="Google Shape;536;p69"/>
          <p:cNvPicPr preferRelativeResize="0"/>
          <p:nvPr/>
        </p:nvPicPr>
        <p:blipFill rotWithShape="1">
          <a:blip r:embed="rId3">
            <a:alphaModFix/>
          </a:blip>
          <a:srcRect l="34960" t="18197" r="15231" b="8126"/>
          <a:stretch/>
        </p:blipFill>
        <p:spPr>
          <a:xfrm>
            <a:off x="268164" y="1148574"/>
            <a:ext cx="4650336" cy="3695979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69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B000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sicurezza nei cantieri: la progettazione</a:t>
            </a:r>
            <a:endParaRPr sz="3600" dirty="0">
              <a:solidFill>
                <a:srgbClr val="B00082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70"/>
          <p:cNvSpPr txBox="1"/>
          <p:nvPr/>
        </p:nvSpPr>
        <p:spPr>
          <a:xfrm>
            <a:off x="5448450" y="1794617"/>
            <a:ext cx="3371700" cy="276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In fase di esecuzione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si possono utilizzare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macchinari per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affiancare le persone in compiti </a:t>
            </a:r>
            <a:r>
              <a:rPr lang="it-IT" sz="2200" b="1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difficili</a:t>
            </a: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o particolarmente </a:t>
            </a:r>
            <a:r>
              <a:rPr lang="it-IT" sz="2200" b="1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pericolosi</a:t>
            </a: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.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544" name="Google Shape;544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381" y="1413425"/>
            <a:ext cx="4825219" cy="3013296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70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B000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sicurezza nei cantieri: l’esecuzione</a:t>
            </a:r>
            <a:endParaRPr sz="3600" b="1" dirty="0">
              <a:solidFill>
                <a:srgbClr val="B00082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71"/>
          <p:cNvSpPr txBox="1"/>
          <p:nvPr/>
        </p:nvSpPr>
        <p:spPr>
          <a:xfrm>
            <a:off x="5524912" y="1888620"/>
            <a:ext cx="3321000" cy="2102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Grazie ai </a:t>
            </a:r>
            <a:r>
              <a:rPr lang="it-IT" sz="2200" b="1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droni</a:t>
            </a: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è possibile osservare a distanza i cantieri e assicurarsi che siano sempre rispettati gli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standard di sicurezza.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552" name="Google Shape;552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839" y="1384375"/>
            <a:ext cx="4722257" cy="33243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53" name="Google Shape;553;p71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B000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sicurezza nei cantieri: il controllo</a:t>
            </a:r>
            <a:endParaRPr sz="3600" dirty="0">
              <a:solidFill>
                <a:srgbClr val="B00082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Google Shape;558;p72"/>
          <p:cNvPicPr preferRelativeResize="0"/>
          <p:nvPr/>
        </p:nvPicPr>
        <p:blipFill rotWithShape="1">
          <a:blip r:embed="rId3">
            <a:alphaModFix/>
          </a:blip>
          <a:srcRect l="13395" t="16571" r="14235" b="8375"/>
          <a:stretch/>
        </p:blipFill>
        <p:spPr>
          <a:xfrm>
            <a:off x="0" y="1016950"/>
            <a:ext cx="6913548" cy="4126550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72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B000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sicurezza degli edifici</a:t>
            </a:r>
            <a:endParaRPr sz="3600" dirty="0">
              <a:solidFill>
                <a:srgbClr val="B00082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0066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Qual è il ruolo della tecnologia?</a:t>
            </a:r>
            <a:endParaRPr dirty="0">
              <a:solidFill>
                <a:srgbClr val="006682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1"/>
          </p:nvPr>
        </p:nvSpPr>
        <p:spPr>
          <a:xfrm>
            <a:off x="609600" y="1598064"/>
            <a:ext cx="8153400" cy="303108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tecnologia </a:t>
            </a:r>
            <a:r>
              <a:rPr lang="it-IT" sz="2200" b="1" dirty="0">
                <a:solidFill>
                  <a:schemeClr val="tx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può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aiutarci a risolvere i nostri problemi e a vivere meglio; mentre </a:t>
            </a:r>
            <a:r>
              <a:rPr lang="it-IT" sz="2200" b="1" dirty="0">
                <a:solidFill>
                  <a:schemeClr val="tx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non può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lvl="1" indent="-342900">
              <a:spcBef>
                <a:spcPts val="0"/>
              </a:spcBef>
              <a:buClr>
                <a:schemeClr val="bg2"/>
              </a:buClr>
              <a:buSzPts val="1800"/>
              <a:buFont typeface="Wingdings" panose="05000000000000000000" pitchFamily="2" charset="2"/>
              <a:buChar char="§"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sostituire le relazioni tra gli esseri umani;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lvl="1" indent="-342900">
              <a:spcBef>
                <a:spcPts val="0"/>
              </a:spcBef>
              <a:buClr>
                <a:schemeClr val="bg2"/>
              </a:buClr>
              <a:buSzPts val="1800"/>
              <a:buFont typeface="Wingdings" panose="05000000000000000000" pitchFamily="2" charset="2"/>
              <a:buChar char="§"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aggirare le leggi della fisica;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lvl="1" indent="-342900">
              <a:spcBef>
                <a:spcPts val="0"/>
              </a:spcBef>
              <a:buClr>
                <a:schemeClr val="bg2"/>
              </a:buClr>
              <a:buSzPts val="1800"/>
              <a:buFont typeface="Wingdings" panose="05000000000000000000" pitchFamily="2" charset="2"/>
              <a:buChar char="§"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sostituire le persone nelle scelte etiche.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5" name="Google Shape;565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3675" y="1312104"/>
            <a:ext cx="3726300" cy="20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27750" y="1235905"/>
            <a:ext cx="3205560" cy="2519325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73"/>
          <p:cNvSpPr txBox="1"/>
          <p:nvPr/>
        </p:nvSpPr>
        <p:spPr>
          <a:xfrm>
            <a:off x="693675" y="3438300"/>
            <a:ext cx="3726300" cy="15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b="1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Dissipatori di energia</a:t>
            </a:r>
            <a:endParaRPr sz="2200" b="1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Posizionati tra un piano e l’altro riducono le sollecitazioni negli elementi strutturali.</a:t>
            </a:r>
            <a:endParaRPr sz="18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568" name="Google Shape;568;p73"/>
          <p:cNvSpPr txBox="1"/>
          <p:nvPr/>
        </p:nvSpPr>
        <p:spPr>
          <a:xfrm>
            <a:off x="5841723" y="3826500"/>
            <a:ext cx="25965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b="1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Mass </a:t>
            </a:r>
            <a:r>
              <a:rPr lang="it-IT" sz="2200" b="1" dirty="0" err="1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damper</a:t>
            </a:r>
            <a:endParaRPr lang="it-IT" sz="2200" b="1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9" name="Google Shape;559;p72">
            <a:extLst>
              <a:ext uri="{FF2B5EF4-FFF2-40B4-BE49-F238E27FC236}">
                <a16:creationId xmlns:a16="http://schemas.microsoft.com/office/drawing/2014/main" id="{9FF86632-DF4A-4A18-A5FB-FB9F3F219B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B000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sicurezza degli edifici</a:t>
            </a:r>
            <a:endParaRPr sz="3600" dirty="0">
              <a:solidFill>
                <a:srgbClr val="B00082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5" name="Google Shape;575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564804" cy="2569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569050"/>
            <a:ext cx="4564804" cy="2569061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74"/>
          <p:cNvSpPr txBox="1">
            <a:spLocks noGrp="1"/>
          </p:cNvSpPr>
          <p:nvPr>
            <p:ph type="title"/>
          </p:nvPr>
        </p:nvSpPr>
        <p:spPr>
          <a:xfrm>
            <a:off x="4848725" y="118100"/>
            <a:ext cx="3914400" cy="2125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B000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sicurezza… come attività in classe</a:t>
            </a:r>
            <a:endParaRPr sz="3600" dirty="0">
              <a:solidFill>
                <a:srgbClr val="B00082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75"/>
          <p:cNvSpPr txBox="1"/>
          <p:nvPr/>
        </p:nvSpPr>
        <p:spPr>
          <a:xfrm>
            <a:off x="3693713" y="812344"/>
            <a:ext cx="4895700" cy="3101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</a:pPr>
            <a:r>
              <a:rPr lang="it-IT" sz="4000" b="1" dirty="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rPr>
              <a:t>8.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</a:pPr>
            <a:r>
              <a:rPr lang="it-IT" sz="4000" b="1" dirty="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rPr>
              <a:t>TECNOLOGIA PER LA SALUTE E IL BENESSERE</a:t>
            </a:r>
          </a:p>
        </p:txBody>
      </p:sp>
      <p:sp>
        <p:nvSpPr>
          <p:cNvPr id="4" name="Google Shape;51;p7">
            <a:extLst>
              <a:ext uri="{FF2B5EF4-FFF2-40B4-BE49-F238E27FC236}">
                <a16:creationId xmlns:a16="http://schemas.microsoft.com/office/drawing/2014/main" id="{88356D6D-B380-4FEB-A681-2A46CB930A2E}"/>
              </a:ext>
            </a:extLst>
          </p:cNvPr>
          <p:cNvSpPr/>
          <p:nvPr/>
        </p:nvSpPr>
        <p:spPr>
          <a:xfrm>
            <a:off x="0" y="0"/>
            <a:ext cx="3119215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0" name="Google Shape;590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2571750"/>
            <a:ext cx="4110527" cy="2571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4110526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76"/>
          <p:cNvSpPr txBox="1"/>
          <p:nvPr/>
        </p:nvSpPr>
        <p:spPr>
          <a:xfrm>
            <a:off x="4681110" y="2078404"/>
            <a:ext cx="3890321" cy="2195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b="1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Titanio</a:t>
            </a:r>
            <a:r>
              <a:rPr lang="it-IT" sz="22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leggero, resistente e biocompatibile: utilizzato per protesi mediche e impianti di odontoiatria</a:t>
            </a: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593" name="Google Shape;593;p76"/>
          <p:cNvSpPr txBox="1">
            <a:spLocks noGrp="1"/>
          </p:cNvSpPr>
          <p:nvPr>
            <p:ph type="title"/>
          </p:nvPr>
        </p:nvSpPr>
        <p:spPr>
          <a:xfrm>
            <a:off x="4366902" y="134695"/>
            <a:ext cx="4353370" cy="1309543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Materiali per la bioingegneria</a:t>
            </a:r>
            <a:endParaRPr sz="3600" dirty="0">
              <a:solidFill>
                <a:schemeClr val="accent6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77"/>
          <p:cNvSpPr txBox="1">
            <a:spLocks noGrp="1"/>
          </p:cNvSpPr>
          <p:nvPr>
            <p:ph type="body" idx="1"/>
          </p:nvPr>
        </p:nvSpPr>
        <p:spPr>
          <a:xfrm>
            <a:off x="4891200" y="1879540"/>
            <a:ext cx="3871800" cy="1941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Dispositivi in grado di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rilevare dati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biomedici e interagire con quello che sta attorno alle persone (Internet delle cose).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600" name="Google Shape;600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1435761"/>
            <a:ext cx="4336279" cy="28286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01" name="Google Shape;601;p77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Tecnologia per la salute</a:t>
            </a:r>
            <a:endParaRPr sz="3000" dirty="0">
              <a:solidFill>
                <a:schemeClr val="accent6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8"/>
          <p:cNvSpPr txBox="1">
            <a:spLocks noGrp="1"/>
          </p:cNvSpPr>
          <p:nvPr>
            <p:ph type="body" idx="1"/>
          </p:nvPr>
        </p:nvSpPr>
        <p:spPr>
          <a:xfrm>
            <a:off x="5732099" y="1734795"/>
            <a:ext cx="3133500" cy="263717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 dispositivi indossabili come gli </a:t>
            </a:r>
            <a:r>
              <a:rPr lang="it-IT" sz="2200" b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smartwatch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stanno per essere “inglobati” negli abiti che indossiamo ogni giorno.</a:t>
            </a:r>
            <a:endParaRPr sz="22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608" name="Google Shape;608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62475"/>
            <a:ext cx="5629552" cy="33796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601;p77">
            <a:extLst>
              <a:ext uri="{FF2B5EF4-FFF2-40B4-BE49-F238E27FC236}">
                <a16:creationId xmlns:a16="http://schemas.microsoft.com/office/drawing/2014/main" id="{8825BACF-0367-45B6-AC72-4AB167F4E2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Tecnologia per la salute</a:t>
            </a:r>
            <a:endParaRPr sz="3000" dirty="0">
              <a:solidFill>
                <a:schemeClr val="accent6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Google Shape;614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939" y="1422635"/>
            <a:ext cx="2574000" cy="312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08938" y="1062130"/>
            <a:ext cx="2754724" cy="3844539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79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chemeClr val="accent6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Ah… dimenticavamo, il nostro libro :)</a:t>
            </a:r>
            <a:endParaRPr sz="3000" dirty="0">
              <a:solidFill>
                <a:schemeClr val="accent6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617" name="Google Shape;617;p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63662" y="1546311"/>
            <a:ext cx="2467100" cy="287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3" name="Google Shape;623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2284" y="0"/>
            <a:ext cx="6571713" cy="5204389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80"/>
          <p:cNvSpPr txBox="1">
            <a:spLocks noGrp="1"/>
          </p:cNvSpPr>
          <p:nvPr>
            <p:ph type="title"/>
          </p:nvPr>
        </p:nvSpPr>
        <p:spPr>
          <a:xfrm>
            <a:off x="277739" y="249378"/>
            <a:ext cx="2166358" cy="1942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400" b="1" dirty="0">
                <a:solidFill>
                  <a:srgbClr val="0066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SPAZIO</a:t>
            </a:r>
            <a:br>
              <a:rPr lang="it-IT" sz="3400" b="1" dirty="0">
                <a:solidFill>
                  <a:srgbClr val="0066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</a:br>
            <a:r>
              <a:rPr lang="it-IT" sz="3400" b="1" dirty="0">
                <a:solidFill>
                  <a:srgbClr val="0066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ALLE</a:t>
            </a:r>
            <a:br>
              <a:rPr lang="it-IT" sz="3400" b="1" dirty="0">
                <a:solidFill>
                  <a:srgbClr val="0066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</a:br>
            <a:r>
              <a:rPr lang="it-IT" sz="3400" b="1" dirty="0">
                <a:solidFill>
                  <a:srgbClr val="0066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DOMANDE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609600" y="118110"/>
            <a:ext cx="8153400" cy="100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>
                <a:solidFill>
                  <a:srgbClr val="006682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tecnologia è sostenibile?</a:t>
            </a:r>
            <a:endParaRPr dirty="0">
              <a:solidFill>
                <a:srgbClr val="006682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82" name="Google Shape;82;p11"/>
          <p:cNvSpPr txBox="1">
            <a:spLocks noGrp="1"/>
          </p:cNvSpPr>
          <p:nvPr>
            <p:ph type="body" idx="1"/>
          </p:nvPr>
        </p:nvSpPr>
        <p:spPr>
          <a:xfrm>
            <a:off x="4882497" y="1595378"/>
            <a:ext cx="3741000" cy="238696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La tecnologia può aiutarci a perseguire un </a:t>
            </a:r>
            <a:r>
              <a:rPr lang="it-IT" sz="2200" b="1" dirty="0">
                <a:solidFill>
                  <a:schemeClr val="tx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obiettivo di sostenibilità</a:t>
            </a:r>
            <a:r>
              <a:rPr lang="it-IT" sz="2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.</a:t>
            </a:r>
            <a:endParaRPr sz="22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Questo, però dipende dalla </a:t>
            </a:r>
            <a:r>
              <a:rPr lang="it-IT" sz="2200" i="1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scelte</a:t>
            </a:r>
            <a:r>
              <a:rPr lang="it-IT" sz="2200" dirty="0">
                <a:solidFill>
                  <a:srgbClr val="0000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delle persone.</a:t>
            </a: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0000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83" name="Google Shape;83;p11"/>
          <p:cNvPicPr preferRelativeResize="0"/>
          <p:nvPr/>
        </p:nvPicPr>
        <p:blipFill rotWithShape="1">
          <a:blip r:embed="rId3">
            <a:alphaModFix/>
          </a:blip>
          <a:srcRect l="15486" r="4768"/>
          <a:stretch/>
        </p:blipFill>
        <p:spPr>
          <a:xfrm>
            <a:off x="0" y="1333610"/>
            <a:ext cx="4630200" cy="380989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1"/>
          <p:cNvSpPr txBox="1"/>
          <p:nvPr/>
        </p:nvSpPr>
        <p:spPr>
          <a:xfrm>
            <a:off x="5623497" y="4430950"/>
            <a:ext cx="3000000" cy="1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Photo by </a:t>
            </a:r>
            <a:r>
              <a:rPr lang="it-IT" sz="1000" dirty="0" err="1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Bas</a:t>
            </a:r>
            <a:r>
              <a:rPr lang="it-IT" sz="1000" dirty="0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Emmen on </a:t>
            </a:r>
            <a:r>
              <a:rPr lang="it-IT" sz="1000" dirty="0" err="1"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Unsplash</a:t>
            </a:r>
            <a:endParaRPr sz="1000" dirty="0"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/>
          <p:nvPr/>
        </p:nvSpPr>
        <p:spPr>
          <a:xfrm>
            <a:off x="3497159" y="1367821"/>
            <a:ext cx="4895700" cy="18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</a:pPr>
            <a:r>
              <a:rPr lang="it-IT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2. 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</a:pPr>
            <a:r>
              <a:rPr lang="it-IT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L’IMPATTO AMBIENTALE</a:t>
            </a:r>
          </a:p>
        </p:txBody>
      </p:sp>
      <p:sp>
        <p:nvSpPr>
          <p:cNvPr id="4" name="Google Shape;51;p7">
            <a:extLst>
              <a:ext uri="{FF2B5EF4-FFF2-40B4-BE49-F238E27FC236}">
                <a16:creationId xmlns:a16="http://schemas.microsoft.com/office/drawing/2014/main" id="{652577BD-0D0D-4A8F-9E2A-07FA7D589EB3}"/>
              </a:ext>
            </a:extLst>
          </p:cNvPr>
          <p:cNvSpPr/>
          <p:nvPr/>
        </p:nvSpPr>
        <p:spPr>
          <a:xfrm>
            <a:off x="0" y="0"/>
            <a:ext cx="3119215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CE_PPT_FINALISTI #02">
  <a:themeElements>
    <a:clrScheme name="Webinar Y&amp;T">
      <a:dk1>
        <a:srgbClr val="004756"/>
      </a:dk1>
      <a:lt1>
        <a:srgbClr val="FFFFFF"/>
      </a:lt1>
      <a:dk2>
        <a:srgbClr val="1E5F6B"/>
      </a:dk2>
      <a:lt2>
        <a:srgbClr val="F8F6F5"/>
      </a:lt2>
      <a:accent1>
        <a:srgbClr val="004558"/>
      </a:accent1>
      <a:accent2>
        <a:srgbClr val="05A4AF"/>
      </a:accent2>
      <a:accent3>
        <a:srgbClr val="30CBCA"/>
      </a:accent3>
      <a:accent4>
        <a:srgbClr val="FFD53D"/>
      </a:accent4>
      <a:accent5>
        <a:srgbClr val="FEAF22"/>
      </a:accent5>
      <a:accent6>
        <a:srgbClr val="FF8D2F"/>
      </a:accent6>
      <a:hlink>
        <a:srgbClr val="00A4AF"/>
      </a:hlink>
      <a:folHlink>
        <a:srgbClr val="01A5A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1770</Words>
  <Application>Microsoft Office PowerPoint</Application>
  <PresentationFormat>Presentazione su schermo (16:9)</PresentationFormat>
  <Paragraphs>299</Paragraphs>
  <Slides>77</Slides>
  <Notes>76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77</vt:i4>
      </vt:variant>
    </vt:vector>
  </HeadingPairs>
  <TitlesOfParts>
    <vt:vector size="87" baseType="lpstr">
      <vt:lpstr>Arial</vt:lpstr>
      <vt:lpstr>Roboto Bold</vt:lpstr>
      <vt:lpstr>Lato Light</vt:lpstr>
      <vt:lpstr>Calibri </vt:lpstr>
      <vt:lpstr>Garamond</vt:lpstr>
      <vt:lpstr>Calibri</vt:lpstr>
      <vt:lpstr>Noto Sans Symbols</vt:lpstr>
      <vt:lpstr>Roboto</vt:lpstr>
      <vt:lpstr>Wingdings</vt:lpstr>
      <vt:lpstr>PCE_PPT_FINALISTI #02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Che cos’è la tecnologia</vt:lpstr>
      <vt:lpstr>Che cos’è la sostenibilità</vt:lpstr>
      <vt:lpstr>Qual è il ruolo della tecnologia?</vt:lpstr>
      <vt:lpstr>La tecnologia è sostenibile?</vt:lpstr>
      <vt:lpstr>Presentazione standard di PowerPoint</vt:lpstr>
      <vt:lpstr>Il riscaldamento globale</vt:lpstr>
      <vt:lpstr>I rifiuti sono un problema?</vt:lpstr>
      <vt:lpstr>L’impronta ecologica</vt:lpstr>
      <vt:lpstr>Un approccio scientifico</vt:lpstr>
      <vt:lpstr>Una contabilità ecologica</vt:lpstr>
      <vt:lpstr>L’Earth Overshoot Day</vt:lpstr>
      <vt:lpstr>Spunti per la didattica</vt:lpstr>
      <vt:lpstr>Spunti per la didattica</vt:lpstr>
      <vt:lpstr>Spunti per la didattica</vt:lpstr>
      <vt:lpstr>Spunti per la didattica</vt:lpstr>
      <vt:lpstr>Puntare a ridurre l’impronta </vt:lpstr>
      <vt:lpstr>Ricordiamoci che...</vt:lpstr>
      <vt:lpstr>Presentazione standard di PowerPoint</vt:lpstr>
      <vt:lpstr>Le rivoluzioni industriali</vt:lpstr>
      <vt:lpstr>La rivoluzione industriale in corso</vt:lpstr>
      <vt:lpstr>Lo sviluppo industriale</vt:lpstr>
      <vt:lpstr>Lo sviluppo economico</vt:lpstr>
      <vt:lpstr>Quando è sostenibile lo sviluppo?</vt:lpstr>
      <vt:lpstr>L’economia lineare</vt:lpstr>
      <vt:lpstr>L’economia circolare</vt:lpstr>
      <vt:lpstr>Presentazione standard di PowerPoint</vt:lpstr>
      <vt:lpstr>Le basi per un’economia circolare</vt:lpstr>
      <vt:lpstr>Presentazione standard di PowerPoint</vt:lpstr>
      <vt:lpstr>Un approccio diverso ai materiali</vt:lpstr>
      <vt:lpstr>Materiali e sostenibilità</vt:lpstr>
      <vt:lpstr>Plastiche dagli scarti vegetali</vt:lpstr>
      <vt:lpstr>Nuovi materiali dai rifiuti</vt:lpstr>
      <vt:lpstr>Nuovi materiali dai rifiuti</vt:lpstr>
      <vt:lpstr>Materiali per l’edilizia</vt:lpstr>
      <vt:lpstr>E se partissimo dalla fine?</vt:lpstr>
      <vt:lpstr>E se partissimo dalla fine?</vt:lpstr>
      <vt:lpstr>E se partissimo dalla fine?</vt:lpstr>
      <vt:lpstr>Il design e l’ambiente</vt:lpstr>
      <vt:lpstr>Presentazione standard di PowerPoint</vt:lpstr>
      <vt:lpstr>Che cosa stiamo facendo?</vt:lpstr>
      <vt:lpstr>Ecco i 17 obiettivi dell’Agenda 2030</vt:lpstr>
      <vt:lpstr>Ecco i 17 obiettivi dell’Agenda 2030</vt:lpstr>
      <vt:lpstr>Presentazione standard di PowerPoint</vt:lpstr>
      <vt:lpstr>Spunti per la didattica</vt:lpstr>
      <vt:lpstr>Spunti per la didattica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Costituzione della Repubblica Italiana</vt:lpstr>
      <vt:lpstr>Tecnologia e responsabilità</vt:lpstr>
      <vt:lpstr>Come abbattere le barriere</vt:lpstr>
      <vt:lpstr>L’Universal Design</vt:lpstr>
      <vt:lpstr>Presentazione standard di PowerPoint</vt:lpstr>
      <vt:lpstr>L’Universal Design</vt:lpstr>
      <vt:lpstr>L’Universal Design</vt:lpstr>
      <vt:lpstr>L’Universal Design: pavimenti tattili</vt:lpstr>
      <vt:lpstr>L’Universal Design a scuola</vt:lpstr>
      <vt:lpstr>La tecnologia inclusiva</vt:lpstr>
      <vt:lpstr>Presentazione standard di PowerPoint</vt:lpstr>
      <vt:lpstr>La sicurezza nei cantieri: la formazione</vt:lpstr>
      <vt:lpstr>La sicurezza nei cantieri: la progettazione</vt:lpstr>
      <vt:lpstr>La sicurezza nei cantieri: l’esecuzione</vt:lpstr>
      <vt:lpstr>La sicurezza nei cantieri: il controllo</vt:lpstr>
      <vt:lpstr>La sicurezza degli edifici</vt:lpstr>
      <vt:lpstr>La sicurezza degli edifici</vt:lpstr>
      <vt:lpstr>La sicurezza… come attività in classe</vt:lpstr>
      <vt:lpstr>Presentazione standard di PowerPoint</vt:lpstr>
      <vt:lpstr>Materiali per la bioingegneria</vt:lpstr>
      <vt:lpstr>Tecnologia per la salute</vt:lpstr>
      <vt:lpstr>Tecnologia per la salute</vt:lpstr>
      <vt:lpstr>Ah… dimenticavamo, il nostro libro :)</vt:lpstr>
      <vt:lpstr>SPAZIO ALLE DOMANDE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Sara Cortinovis 14169</cp:lastModifiedBy>
  <cp:revision>26</cp:revision>
  <dcterms:modified xsi:type="dcterms:W3CDTF">2020-02-10T16:43:18Z</dcterms:modified>
</cp:coreProperties>
</file>