
<file path=[Content_Types].xml><?xml version="1.0" encoding="utf-8"?>
<Types xmlns="http://schemas.openxmlformats.org/package/2006/content-types">
  <Default Extension="fntdata" ContentType="application/x-fontdata"/>
  <Default Extension="m4v" ContentType="video/unknown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2" r:id="rId1"/>
  </p:sldMasterIdLst>
  <p:notesMasterIdLst>
    <p:notesMasterId r:id="rId21"/>
  </p:notesMasterIdLst>
  <p:sldIdLst>
    <p:sldId id="256" r:id="rId2"/>
    <p:sldId id="257" r:id="rId3"/>
    <p:sldId id="271" r:id="rId4"/>
    <p:sldId id="260" r:id="rId5"/>
    <p:sldId id="261" r:id="rId6"/>
    <p:sldId id="262" r:id="rId7"/>
    <p:sldId id="263" r:id="rId8"/>
    <p:sldId id="274" r:id="rId9"/>
    <p:sldId id="264" r:id="rId10"/>
    <p:sldId id="273" r:id="rId11"/>
    <p:sldId id="272" r:id="rId12"/>
    <p:sldId id="265" r:id="rId13"/>
    <p:sldId id="266" r:id="rId14"/>
    <p:sldId id="267" r:id="rId15"/>
    <p:sldId id="268" r:id="rId16"/>
    <p:sldId id="269" r:id="rId17"/>
    <p:sldId id="270" r:id="rId18"/>
    <p:sldId id="258" r:id="rId19"/>
    <p:sldId id="259" r:id="rId20"/>
  </p:sldIdLst>
  <p:sldSz cx="24384000" cy="13716000"/>
  <p:notesSz cx="6858000" cy="9144000"/>
  <p:embeddedFontLst>
    <p:embeddedFont>
      <p:font typeface="Helvetica Neue" panose="02000503000000020004" pitchFamily="2" charset="0"/>
      <p:regular r:id="rId22"/>
      <p:bold r:id="rId23"/>
      <p:italic r:id="rId24"/>
      <p:boldItalic r:id="rId25"/>
    </p:embeddedFont>
    <p:embeddedFont>
      <p:font typeface="Helvetica Neue Light" panose="02000403000000020004" pitchFamily="2" charset="0"/>
      <p:regular r:id="rId26"/>
      <p:bold r:id="rId27"/>
      <p:italic r:id="rId28"/>
      <p:boldItalic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46"/>
  </p:normalViewPr>
  <p:slideViewPr>
    <p:cSldViewPr snapToGrid="0">
      <p:cViewPr varScale="1">
        <p:scale>
          <a:sx n="54" d="100"/>
          <a:sy n="54" d="100"/>
        </p:scale>
        <p:origin x="696" y="224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" name="Google Shape;4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932765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840479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056041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942608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639982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19068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470064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159520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40846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565900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468362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827011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6341658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510992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2083807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" type="tx">
  <p:cSld name="TITLE_AND_BOD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"/>
          <p:cNvSpPr txBox="1">
            <a:spLocks noGrp="1"/>
          </p:cNvSpPr>
          <p:nvPr>
            <p:ph type="sldNum" idx="12"/>
          </p:nvPr>
        </p:nvSpPr>
        <p:spPr>
          <a:xfrm>
            <a:off x="11954103" y="13073062"/>
            <a:ext cx="466269" cy="4776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t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lides di testo">
  <p:cSld name="slides di testo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/>
          <p:nvPr/>
        </p:nvSpPr>
        <p:spPr>
          <a:xfrm>
            <a:off x="3789" y="2229401"/>
            <a:ext cx="24376422" cy="143590"/>
          </a:xfrm>
          <a:prstGeom prst="rect">
            <a:avLst/>
          </a:prstGeom>
          <a:solidFill>
            <a:srgbClr val="3F8A8B"/>
          </a:solidFill>
          <a:ln>
            <a:noFill/>
          </a:ln>
        </p:spPr>
        <p:txBody>
          <a:bodyPr spcFirstLastPara="1" wrap="square" lIns="39675" tIns="39675" rIns="39675" bIns="396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endParaRPr sz="3200" b="1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21" name="Google Shape;21;p3"/>
          <p:cNvGrpSpPr/>
          <p:nvPr/>
        </p:nvGrpSpPr>
        <p:grpSpPr>
          <a:xfrm>
            <a:off x="305823" y="12052341"/>
            <a:ext cx="23733758" cy="1473815"/>
            <a:chOff x="0" y="0"/>
            <a:chExt cx="23733756" cy="1473814"/>
          </a:xfrm>
        </p:grpSpPr>
        <p:sp>
          <p:nvSpPr>
            <p:cNvPr id="22" name="Google Shape;22;p3"/>
            <p:cNvSpPr/>
            <p:nvPr/>
          </p:nvSpPr>
          <p:spPr>
            <a:xfrm>
              <a:off x="0" y="132571"/>
              <a:ext cx="17168376" cy="1292884"/>
            </a:xfrm>
            <a:prstGeom prst="roundRect">
              <a:avLst>
                <a:gd name="adj" fmla="val 22294"/>
              </a:avLst>
            </a:prstGeom>
            <a:solidFill>
              <a:srgbClr val="CCE9E2"/>
            </a:solidFill>
            <a:ln>
              <a:noFill/>
            </a:ln>
          </p:spPr>
          <p:txBody>
            <a:bodyPr spcFirstLastPara="1" wrap="square" lIns="39675" tIns="39675" rIns="39675" bIns="396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200"/>
                <a:buFont typeface="Helvetica Neue"/>
                <a:buNone/>
              </a:pPr>
              <a:endParaRPr sz="32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pic>
          <p:nvPicPr>
            <p:cNvPr id="23" name="Google Shape;23;p3" descr="Immagine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319536" y="345582"/>
              <a:ext cx="1285117" cy="112823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" name="Google Shape;24;p3" descr="Immagine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7594766" y="0"/>
              <a:ext cx="6138990" cy="139368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5" name="Google Shape;25;p3"/>
          <p:cNvSpPr txBox="1">
            <a:spLocks noGrp="1"/>
          </p:cNvSpPr>
          <p:nvPr>
            <p:ph type="sldNum" idx="12"/>
          </p:nvPr>
        </p:nvSpPr>
        <p:spPr>
          <a:xfrm>
            <a:off x="11954103" y="13073062"/>
            <a:ext cx="466269" cy="4776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t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pazio alle domande">
  <p:cSld name="spazio alle domande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4"/>
          <p:cNvSpPr/>
          <p:nvPr/>
        </p:nvSpPr>
        <p:spPr>
          <a:xfrm>
            <a:off x="1099164" y="9544018"/>
            <a:ext cx="13185066" cy="121452"/>
          </a:xfrm>
          <a:prstGeom prst="rect">
            <a:avLst/>
          </a:prstGeom>
          <a:solidFill>
            <a:srgbClr val="3F8A8B"/>
          </a:solidFill>
          <a:ln>
            <a:noFill/>
          </a:ln>
        </p:spPr>
        <p:txBody>
          <a:bodyPr spcFirstLastPara="1" wrap="square" lIns="39675" tIns="39675" rIns="39675" bIns="396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endParaRPr sz="3200" b="1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28" name="Google Shape;28;p4"/>
          <p:cNvGrpSpPr/>
          <p:nvPr/>
        </p:nvGrpSpPr>
        <p:grpSpPr>
          <a:xfrm>
            <a:off x="385588" y="909136"/>
            <a:ext cx="23612824" cy="1518176"/>
            <a:chOff x="0" y="0"/>
            <a:chExt cx="23612824" cy="1518174"/>
          </a:xfrm>
        </p:grpSpPr>
        <p:sp>
          <p:nvSpPr>
            <p:cNvPr id="29" name="Google Shape;29;p4"/>
            <p:cNvSpPr/>
            <p:nvPr/>
          </p:nvSpPr>
          <p:spPr>
            <a:xfrm>
              <a:off x="0" y="10876"/>
              <a:ext cx="16308547" cy="1496857"/>
            </a:xfrm>
            <a:prstGeom prst="rect">
              <a:avLst/>
            </a:prstGeom>
            <a:solidFill>
              <a:srgbClr val="3F8A8B"/>
            </a:solidFill>
            <a:ln>
              <a:noFill/>
            </a:ln>
          </p:spPr>
          <p:txBody>
            <a:bodyPr spcFirstLastPara="1" wrap="square" lIns="39675" tIns="39675" rIns="39675" bIns="396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200"/>
                <a:buFont typeface="Helvetica Neue"/>
                <a:buNone/>
              </a:pPr>
              <a:endParaRPr sz="32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30" name="Google Shape;30;p4"/>
            <p:cNvSpPr/>
            <p:nvPr/>
          </p:nvSpPr>
          <p:spPr>
            <a:xfrm>
              <a:off x="16470341" y="12005"/>
              <a:ext cx="7142484" cy="150616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39675" tIns="39675" rIns="39675" bIns="396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200"/>
                <a:buFont typeface="Helvetica Neue"/>
                <a:buNone/>
              </a:pPr>
              <a:endParaRPr sz="32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pic>
          <p:nvPicPr>
            <p:cNvPr id="31" name="Google Shape;31;p4" descr="Immagine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16471658" y="0"/>
              <a:ext cx="6634482" cy="150616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2" name="Google Shape;32;p4" descr="Schermata 2021-01-29 alle 13.22.21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174411" y="3850896"/>
            <a:ext cx="6451601" cy="6350001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33;p4"/>
          <p:cNvSpPr txBox="1"/>
          <p:nvPr/>
        </p:nvSpPr>
        <p:spPr>
          <a:xfrm>
            <a:off x="1202036" y="4562115"/>
            <a:ext cx="11820509" cy="29495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675" tIns="39675" rIns="39675" bIns="39675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400"/>
              <a:buFont typeface="Arial"/>
              <a:buNone/>
            </a:pPr>
            <a:r>
              <a:rPr lang="en-US" sz="9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Spazio alle domande</a:t>
            </a:r>
            <a:endParaRPr/>
          </a:p>
        </p:txBody>
      </p:sp>
      <p:sp>
        <p:nvSpPr>
          <p:cNvPr id="34" name="Google Shape;34;p4"/>
          <p:cNvSpPr txBox="1"/>
          <p:nvPr/>
        </p:nvSpPr>
        <p:spPr>
          <a:xfrm>
            <a:off x="1123644" y="7782770"/>
            <a:ext cx="13360210" cy="1610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675" tIns="39675" rIns="39675" bIns="39675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Helvetica Neue"/>
              <a:buNone/>
            </a:pPr>
            <a:r>
              <a:rPr lang="en-US" sz="5100" b="0" i="1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Scrivi le tue domande al professore nella chat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Helvetica Neue"/>
              <a:buNone/>
            </a:pPr>
            <a:r>
              <a:rPr lang="en-US" sz="5100" b="0" i="1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(trovi il bottone qui sotto)</a:t>
            </a:r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sldNum" idx="12"/>
          </p:nvPr>
        </p:nvSpPr>
        <p:spPr>
          <a:xfrm>
            <a:off x="11954103" y="13073062"/>
            <a:ext cx="466269" cy="4776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t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grazie">
  <p:cSld name="grazie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37;p5" descr="Immagin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222085" y="3512317"/>
            <a:ext cx="13373444" cy="1309943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8" name="Google Shape;38;p5"/>
          <p:cNvGrpSpPr/>
          <p:nvPr/>
        </p:nvGrpSpPr>
        <p:grpSpPr>
          <a:xfrm>
            <a:off x="385588" y="909136"/>
            <a:ext cx="23612824" cy="1518176"/>
            <a:chOff x="0" y="0"/>
            <a:chExt cx="23612824" cy="1518174"/>
          </a:xfrm>
        </p:grpSpPr>
        <p:sp>
          <p:nvSpPr>
            <p:cNvPr id="39" name="Google Shape;39;p5"/>
            <p:cNvSpPr/>
            <p:nvPr/>
          </p:nvSpPr>
          <p:spPr>
            <a:xfrm>
              <a:off x="0" y="10876"/>
              <a:ext cx="16308547" cy="1496857"/>
            </a:xfrm>
            <a:prstGeom prst="rect">
              <a:avLst/>
            </a:prstGeom>
            <a:solidFill>
              <a:srgbClr val="3F8A8B"/>
            </a:solidFill>
            <a:ln>
              <a:noFill/>
            </a:ln>
          </p:spPr>
          <p:txBody>
            <a:bodyPr spcFirstLastPara="1" wrap="square" lIns="39675" tIns="39675" rIns="39675" bIns="396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200"/>
                <a:buFont typeface="Helvetica Neue"/>
                <a:buNone/>
              </a:pPr>
              <a:endParaRPr sz="32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40" name="Google Shape;40;p5"/>
            <p:cNvSpPr/>
            <p:nvPr/>
          </p:nvSpPr>
          <p:spPr>
            <a:xfrm>
              <a:off x="16470341" y="12005"/>
              <a:ext cx="7142484" cy="150616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39675" tIns="39675" rIns="39675" bIns="396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200"/>
                <a:buFont typeface="Helvetica Neue"/>
                <a:buNone/>
              </a:pPr>
              <a:endParaRPr sz="32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pic>
          <p:nvPicPr>
            <p:cNvPr id="41" name="Google Shape;41;p5" descr="Immagine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6471658" y="0"/>
              <a:ext cx="6634482" cy="150616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2" name="Google Shape;42;p5"/>
          <p:cNvSpPr txBox="1"/>
          <p:nvPr/>
        </p:nvSpPr>
        <p:spPr>
          <a:xfrm>
            <a:off x="1511599" y="6212347"/>
            <a:ext cx="16878712" cy="76993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675" tIns="39675" rIns="39675" bIns="39675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7C7C"/>
              </a:buClr>
              <a:buSzPts val="25000"/>
              <a:buFont typeface="Arial"/>
              <a:buNone/>
            </a:pPr>
            <a:r>
              <a:rPr lang="en-US" sz="25000" b="0" i="0" u="none" strike="noStrike" cap="none">
                <a:solidFill>
                  <a:srgbClr val="397C7C"/>
                </a:solidFill>
                <a:latin typeface="Arial"/>
                <a:ea typeface="Arial"/>
                <a:cs typeface="Arial"/>
                <a:sym typeface="Arial"/>
              </a:rPr>
              <a:t>Grazie!</a:t>
            </a:r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sldNum" idx="12"/>
          </p:nvPr>
        </p:nvSpPr>
        <p:spPr>
          <a:xfrm>
            <a:off x="11954103" y="13073062"/>
            <a:ext cx="466269" cy="4776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t" anchorCtr="0">
            <a:spAutoFit/>
          </a:bodyPr>
          <a:lstStyle>
            <a:lvl1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416559" y="434715"/>
            <a:ext cx="23552463" cy="13015366"/>
          </a:xfrm>
          <a:prstGeom prst="roundRect">
            <a:avLst>
              <a:gd name="adj" fmla="val 4926"/>
            </a:avLst>
          </a:prstGeom>
          <a:solidFill>
            <a:srgbClr val="CCE9E2"/>
          </a:solidFill>
          <a:ln>
            <a:noFill/>
          </a:ln>
        </p:spPr>
        <p:txBody>
          <a:bodyPr spcFirstLastPara="1" wrap="square" lIns="39675" tIns="39675" rIns="39675" bIns="396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endParaRPr sz="3200" b="1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7" name="Google Shape;7;p1" descr="Immagine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61887" y="11697797"/>
            <a:ext cx="2055473" cy="180454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8;p1" descr="Immagine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2400632" y="5899599"/>
            <a:ext cx="11932959" cy="11688466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9;p1"/>
          <p:cNvSpPr/>
          <p:nvPr/>
        </p:nvSpPr>
        <p:spPr>
          <a:xfrm>
            <a:off x="-43836" y="9087401"/>
            <a:ext cx="10900369" cy="121452"/>
          </a:xfrm>
          <a:prstGeom prst="rect">
            <a:avLst/>
          </a:prstGeom>
          <a:solidFill>
            <a:srgbClr val="3F8A8B"/>
          </a:solidFill>
          <a:ln>
            <a:noFill/>
          </a:ln>
        </p:spPr>
        <p:txBody>
          <a:bodyPr spcFirstLastPara="1" wrap="square" lIns="39675" tIns="39675" rIns="39675" bIns="396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endParaRPr sz="3200" b="1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grpSp>
        <p:nvGrpSpPr>
          <p:cNvPr id="10" name="Google Shape;10;p1"/>
          <p:cNvGrpSpPr/>
          <p:nvPr/>
        </p:nvGrpSpPr>
        <p:grpSpPr>
          <a:xfrm>
            <a:off x="385588" y="909136"/>
            <a:ext cx="23612824" cy="1518176"/>
            <a:chOff x="0" y="0"/>
            <a:chExt cx="23612824" cy="1518174"/>
          </a:xfrm>
        </p:grpSpPr>
        <p:sp>
          <p:nvSpPr>
            <p:cNvPr id="11" name="Google Shape;11;p1"/>
            <p:cNvSpPr/>
            <p:nvPr/>
          </p:nvSpPr>
          <p:spPr>
            <a:xfrm>
              <a:off x="0" y="10876"/>
              <a:ext cx="16308547" cy="1496857"/>
            </a:xfrm>
            <a:prstGeom prst="rect">
              <a:avLst/>
            </a:prstGeom>
            <a:solidFill>
              <a:srgbClr val="3F8A8B"/>
            </a:solidFill>
            <a:ln>
              <a:noFill/>
            </a:ln>
          </p:spPr>
          <p:txBody>
            <a:bodyPr spcFirstLastPara="1" wrap="square" lIns="39675" tIns="39675" rIns="39675" bIns="396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200"/>
                <a:buFont typeface="Helvetica Neue"/>
                <a:buNone/>
              </a:pPr>
              <a:endParaRPr sz="32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16470341" y="12005"/>
              <a:ext cx="7142484" cy="150616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39675" tIns="39675" rIns="39675" bIns="396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200"/>
                <a:buFont typeface="Helvetica Neue"/>
                <a:buNone/>
              </a:pPr>
              <a:endParaRPr sz="32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pic>
          <p:nvPicPr>
            <p:cNvPr id="13" name="Google Shape;13;p1" descr="Immagine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16471658" y="0"/>
              <a:ext cx="6634482" cy="150616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4" name="Google Shape;14;p1"/>
          <p:cNvSpPr txBox="1">
            <a:spLocks noGrp="1"/>
          </p:cNvSpPr>
          <p:nvPr>
            <p:ph type="title"/>
          </p:nvPr>
        </p:nvSpPr>
        <p:spPr>
          <a:xfrm>
            <a:off x="4387453" y="357187"/>
            <a:ext cx="15609095" cy="3036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00"/>
              <a:buFont typeface="Helvetica Neue"/>
              <a:buNone/>
              <a:defRPr sz="11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5" name="Google Shape;15;p1"/>
          <p:cNvSpPr txBox="1">
            <a:spLocks noGrp="1"/>
          </p:cNvSpPr>
          <p:nvPr>
            <p:ph type="body" idx="1"/>
          </p:nvPr>
        </p:nvSpPr>
        <p:spPr>
          <a:xfrm>
            <a:off x="4387453" y="3643312"/>
            <a:ext cx="15609095" cy="88403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ctr" anchorCtr="0">
            <a:normAutofit/>
          </a:bodyPr>
          <a:lstStyle>
            <a:lvl1pPr marL="457200" marR="0" lvl="0" indent="-63373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380"/>
              <a:buFont typeface="Helvetica Neue"/>
              <a:buChar char="•"/>
              <a:defRPr sz="4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63373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380"/>
              <a:buFont typeface="Helvetica Neue"/>
              <a:buChar char="•"/>
              <a:defRPr sz="4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63373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380"/>
              <a:buFont typeface="Helvetica Neue"/>
              <a:buChar char="•"/>
              <a:defRPr sz="4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63373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380"/>
              <a:buFont typeface="Helvetica Neue"/>
              <a:buChar char="•"/>
              <a:defRPr sz="4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633729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380"/>
              <a:buFont typeface="Helvetica Neue"/>
              <a:buChar char="•"/>
              <a:defRPr sz="4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633729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380"/>
              <a:buFont typeface="Helvetica Neue"/>
              <a:buChar char="•"/>
              <a:defRPr sz="4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633729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380"/>
              <a:buFont typeface="Helvetica Neue"/>
              <a:buChar char="•"/>
              <a:defRPr sz="4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633729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380"/>
              <a:buFont typeface="Helvetica Neue"/>
              <a:buChar char="•"/>
              <a:defRPr sz="4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633729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6380"/>
              <a:buFont typeface="Helvetica Neue"/>
              <a:buChar char="•"/>
              <a:defRPr sz="4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16" name="Google Shape;16;p1"/>
          <p:cNvSpPr txBox="1">
            <a:spLocks noGrp="1"/>
          </p:cNvSpPr>
          <p:nvPr>
            <p:ph type="sldNum" idx="12"/>
          </p:nvPr>
        </p:nvSpPr>
        <p:spPr>
          <a:xfrm>
            <a:off x="11954103" y="13073062"/>
            <a:ext cx="466269" cy="4776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t" anchorCtr="0">
            <a:sp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  <a:defRPr sz="2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enti.com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4v"/><Relationship Id="rId1" Type="http://schemas.microsoft.com/office/2007/relationships/media" Target="../media/media2.m4v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4v"/><Relationship Id="rId1" Type="http://schemas.microsoft.com/office/2007/relationships/media" Target="../media/media3.m4v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Google Shape;48;p6" descr="Immagin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1887" y="11697797"/>
            <a:ext cx="2055473" cy="1804545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6"/>
          <p:cNvSpPr/>
          <p:nvPr/>
        </p:nvSpPr>
        <p:spPr>
          <a:xfrm>
            <a:off x="-43836" y="9087401"/>
            <a:ext cx="10900369" cy="121452"/>
          </a:xfrm>
          <a:prstGeom prst="rect">
            <a:avLst/>
          </a:prstGeom>
          <a:solidFill>
            <a:srgbClr val="3F8A8B"/>
          </a:solidFill>
          <a:ln>
            <a:noFill/>
          </a:ln>
        </p:spPr>
        <p:txBody>
          <a:bodyPr spcFirstLastPara="1" wrap="square" lIns="39675" tIns="39675" rIns="39675" bIns="396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endParaRPr sz="3200" b="1" i="0" u="none" strike="noStrike" cap="non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0" name="Google Shape;50;p6"/>
          <p:cNvSpPr txBox="1"/>
          <p:nvPr/>
        </p:nvSpPr>
        <p:spPr>
          <a:xfrm>
            <a:off x="1125836" y="4121757"/>
            <a:ext cx="11820509" cy="2542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675" tIns="39675" rIns="39675" bIns="39675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400"/>
              <a:buFont typeface="Arial"/>
              <a:buNone/>
            </a:pPr>
            <a:r>
              <a:rPr lang="en-US" sz="9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DeAbunking</a:t>
            </a:r>
            <a:endParaRPr lang="en-US" sz="9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400"/>
              <a:buFont typeface="Arial"/>
              <a:buNone/>
            </a:pPr>
            <a:r>
              <a:rPr lang="en-US" sz="6600" dirty="0"/>
              <a:t>Caccia </a:t>
            </a:r>
            <a:r>
              <a:rPr lang="en-US" sz="6600" dirty="0" err="1"/>
              <a:t>alla</a:t>
            </a:r>
            <a:r>
              <a:rPr lang="en-US" sz="6600" dirty="0"/>
              <a:t> </a:t>
            </a:r>
            <a:r>
              <a:rPr lang="en-US" sz="6600" dirty="0" err="1"/>
              <a:t>Bufala</a:t>
            </a:r>
            <a:endParaRPr sz="6600" dirty="0"/>
          </a:p>
        </p:txBody>
      </p:sp>
      <p:sp>
        <p:nvSpPr>
          <p:cNvPr id="51" name="Google Shape;51;p6"/>
          <p:cNvSpPr txBox="1"/>
          <p:nvPr/>
        </p:nvSpPr>
        <p:spPr>
          <a:xfrm>
            <a:off x="1125836" y="7304457"/>
            <a:ext cx="9485669" cy="1480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675" tIns="39675" rIns="39675" bIns="39675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Helvetica Neue"/>
              <a:buNone/>
            </a:pPr>
            <a:r>
              <a:rPr lang="en-US" sz="5100" b="0" i="1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Luca Perri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00"/>
              <a:buFont typeface="Helvetica Neue"/>
              <a:buNone/>
            </a:pPr>
            <a:r>
              <a:rPr lang="en-US" sz="4000" i="1" dirty="0" err="1">
                <a:latin typeface="Helvetica Neue"/>
                <a:ea typeface="Helvetica Neue"/>
                <a:cs typeface="Helvetica Neue"/>
                <a:sym typeface="Helvetica Neue"/>
              </a:rPr>
              <a:t>Istituto</a:t>
            </a:r>
            <a:r>
              <a:rPr lang="en-US" sz="4000" i="1" dirty="0">
                <a:latin typeface="Helvetica Neue"/>
                <a:ea typeface="Helvetica Neue"/>
                <a:cs typeface="Helvetica Neue"/>
                <a:sym typeface="Helvetica Neue"/>
              </a:rPr>
              <a:t> Nazionale di </a:t>
            </a:r>
            <a:r>
              <a:rPr lang="en-US" sz="4000" i="1" dirty="0" err="1">
                <a:latin typeface="Helvetica Neue"/>
                <a:ea typeface="Helvetica Neue"/>
                <a:cs typeface="Helvetica Neue"/>
                <a:sym typeface="Helvetica Neue"/>
              </a:rPr>
              <a:t>Astrofisica</a:t>
            </a:r>
            <a:endParaRPr sz="4000" b="0" i="1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7"/>
          <p:cNvSpPr txBox="1"/>
          <p:nvPr/>
        </p:nvSpPr>
        <p:spPr>
          <a:xfrm>
            <a:off x="1028394" y="711450"/>
            <a:ext cx="20272086" cy="1526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675" tIns="39675" rIns="39675" bIns="39675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400"/>
              <a:buFont typeface="Arial"/>
              <a:buNone/>
            </a:pPr>
            <a:r>
              <a:rPr lang="en-US" sz="9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Per </a:t>
            </a:r>
            <a:r>
              <a:rPr lang="en-US" sz="9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votare</a:t>
            </a:r>
            <a:endParaRPr dirty="0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C6EE70E7-49BA-F247-B303-D2372180A79A}"/>
              </a:ext>
            </a:extLst>
          </p:cNvPr>
          <p:cNvSpPr/>
          <p:nvPr/>
        </p:nvSpPr>
        <p:spPr>
          <a:xfrm>
            <a:off x="3767137" y="3962208"/>
            <a:ext cx="16849725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6000" dirty="0"/>
              <a:t>ANDATE SU</a:t>
            </a:r>
          </a:p>
          <a:p>
            <a:pPr algn="ctr"/>
            <a:endParaRPr lang="it-IT" sz="6000" dirty="0"/>
          </a:p>
          <a:p>
            <a:pPr algn="ctr"/>
            <a:r>
              <a:rPr lang="it-IT" sz="6000" b="1" dirty="0">
                <a:hlinkClick r:id="rId3"/>
              </a:rPr>
              <a:t>WWW.MENTI.COM</a:t>
            </a:r>
            <a:endParaRPr lang="it-IT" sz="6000" b="1" dirty="0"/>
          </a:p>
          <a:p>
            <a:pPr algn="ctr"/>
            <a:endParaRPr lang="it-IT" sz="6000" dirty="0"/>
          </a:p>
          <a:p>
            <a:pPr algn="ctr"/>
            <a:r>
              <a:rPr lang="it-IT" sz="6000" dirty="0"/>
              <a:t>ED INSERITE IL CODICE</a:t>
            </a:r>
          </a:p>
          <a:p>
            <a:pPr algn="ctr"/>
            <a:endParaRPr lang="it-IT" sz="6000" dirty="0"/>
          </a:p>
          <a:p>
            <a:pPr algn="ctr"/>
            <a:r>
              <a:rPr lang="it-IT" sz="6000" b="1" dirty="0"/>
              <a:t>1343 9780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7"/>
          <p:cNvSpPr txBox="1"/>
          <p:nvPr/>
        </p:nvSpPr>
        <p:spPr>
          <a:xfrm>
            <a:off x="1028394" y="711450"/>
            <a:ext cx="20272086" cy="1526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675" tIns="39675" rIns="39675" bIns="39675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400"/>
              <a:buFont typeface="Arial"/>
              <a:buNone/>
            </a:pPr>
            <a:r>
              <a:rPr lang="en-US" sz="9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Batteri</a:t>
            </a:r>
            <a:r>
              <a:rPr lang="en-US" sz="9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9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magnetorecettivi</a:t>
            </a:r>
            <a:endParaRPr dirty="0"/>
          </a:p>
        </p:txBody>
      </p:sp>
      <p:pic>
        <p:nvPicPr>
          <p:cNvPr id="4" name="(11) Dancing magnetotactic bacteria - YouTube" descr="(11) Dancing magnetotactic bacteria - YouTube">
            <a:hlinkClick r:id="" action="ppaction://media"/>
            <a:extLst>
              <a:ext uri="{FF2B5EF4-FFF2-40B4-BE49-F238E27FC236}">
                <a16:creationId xmlns:a16="http://schemas.microsoft.com/office/drawing/2014/main" id="{7315AADA-A226-EE49-9F23-900BAA11B3C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11316" y="2839452"/>
            <a:ext cx="15761368" cy="8858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622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017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7"/>
          <p:cNvSpPr txBox="1"/>
          <p:nvPr/>
        </p:nvSpPr>
        <p:spPr>
          <a:xfrm>
            <a:off x="1028394" y="711450"/>
            <a:ext cx="20272086" cy="1526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675" tIns="39675" rIns="39675" bIns="39675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400"/>
              <a:buFont typeface="Arial"/>
              <a:buNone/>
            </a:pPr>
            <a:r>
              <a:rPr lang="en-US" sz="9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Alba e </a:t>
            </a:r>
            <a:r>
              <a:rPr lang="en-US" sz="9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tramonto</a:t>
            </a:r>
            <a:endParaRPr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5295AE9F-EBC0-4442-8D84-9500BD18C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1157" y="4046709"/>
            <a:ext cx="19606559" cy="689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4297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7"/>
          <p:cNvSpPr txBox="1"/>
          <p:nvPr/>
        </p:nvSpPr>
        <p:spPr>
          <a:xfrm>
            <a:off x="1028394" y="711450"/>
            <a:ext cx="20272086" cy="1526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675" tIns="39675" rIns="39675" bIns="39675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400"/>
              <a:buFont typeface="Arial"/>
              <a:buNone/>
            </a:pPr>
            <a:r>
              <a:rPr lang="en-US" sz="9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Tiangong</a:t>
            </a:r>
            <a:endParaRPr dirty="0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1507C4F8-DC6C-7448-BEAC-933947617E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8043" y="2609849"/>
            <a:ext cx="18787913" cy="9191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162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7"/>
          <p:cNvSpPr txBox="1"/>
          <p:nvPr/>
        </p:nvSpPr>
        <p:spPr>
          <a:xfrm>
            <a:off x="1028394" y="711450"/>
            <a:ext cx="20272086" cy="1526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675" tIns="39675" rIns="39675" bIns="39675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400"/>
              <a:buFont typeface="Arial"/>
              <a:buNone/>
            </a:pPr>
            <a:r>
              <a:rPr lang="en-US" sz="9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Tiangong</a:t>
            </a:r>
            <a:endParaRPr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D7045361-0EE4-0D45-A23F-16BBF58EA8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30368" y="2518892"/>
            <a:ext cx="8323263" cy="10844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7682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7"/>
          <p:cNvSpPr txBox="1"/>
          <p:nvPr/>
        </p:nvSpPr>
        <p:spPr>
          <a:xfrm>
            <a:off x="1028394" y="711450"/>
            <a:ext cx="20272086" cy="1526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675" tIns="39675" rIns="39675" bIns="39675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400"/>
              <a:buFont typeface="Arial"/>
              <a:buNone/>
            </a:pPr>
            <a:r>
              <a:rPr lang="en-US" sz="9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Tiangong</a:t>
            </a:r>
            <a:endParaRPr dirty="0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012DFDE7-8CCB-6B43-9429-FAE12368F0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6000" y="2702425"/>
            <a:ext cx="17272000" cy="8938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2479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7"/>
          <p:cNvSpPr txBox="1"/>
          <p:nvPr/>
        </p:nvSpPr>
        <p:spPr>
          <a:xfrm>
            <a:off x="1028394" y="711450"/>
            <a:ext cx="20272086" cy="1526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675" tIns="39675" rIns="39675" bIns="39675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400"/>
              <a:buFont typeface="Arial"/>
              <a:buNone/>
            </a:pPr>
            <a:r>
              <a:rPr lang="en-US" sz="9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Grande </a:t>
            </a:r>
            <a:r>
              <a:rPr lang="en-US" sz="9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Muraglia</a:t>
            </a:r>
            <a:endParaRPr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E356D5E0-5A7F-4C43-8B8B-31EF18A50F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4071" y="2454692"/>
            <a:ext cx="11200732" cy="11200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7445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7"/>
          <p:cNvSpPr txBox="1"/>
          <p:nvPr/>
        </p:nvSpPr>
        <p:spPr>
          <a:xfrm>
            <a:off x="1028394" y="711450"/>
            <a:ext cx="20272086" cy="1526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675" tIns="39675" rIns="39675" bIns="39675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400"/>
              <a:buFont typeface="Arial"/>
              <a:buNone/>
            </a:pPr>
            <a:r>
              <a:rPr lang="en-US" sz="9400" dirty="0"/>
              <a:t>Stelle </a:t>
            </a:r>
            <a:r>
              <a:rPr lang="en-US" sz="9400" dirty="0" err="1"/>
              <a:t>cadenti</a:t>
            </a:r>
            <a:endParaRPr dirty="0"/>
          </a:p>
        </p:txBody>
      </p:sp>
      <p:pic>
        <p:nvPicPr>
          <p:cNvPr id="2" name="Cacca1" descr="Cacca1">
            <a:hlinkClick r:id="" action="ppaction://media"/>
            <a:extLst>
              <a:ext uri="{FF2B5EF4-FFF2-40B4-BE49-F238E27FC236}">
                <a16:creationId xmlns:a16="http://schemas.microsoft.com/office/drawing/2014/main" id="{1D3FBCA8-FC0F-774F-8040-6F5820BE41F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090695" y="3248526"/>
            <a:ext cx="14202610" cy="7988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075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79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7"/>
          <p:cNvSpPr txBox="1"/>
          <p:nvPr/>
        </p:nvSpPr>
        <p:spPr>
          <a:xfrm>
            <a:off x="1028394" y="711450"/>
            <a:ext cx="20272086" cy="1526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675" tIns="39675" rIns="39675" bIns="39675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400"/>
              <a:buFont typeface="Arial"/>
              <a:buNone/>
            </a:pPr>
            <a:r>
              <a:rPr lang="en-US" sz="9400" dirty="0"/>
              <a:t>Stelle </a:t>
            </a:r>
            <a:r>
              <a:rPr lang="en-US" sz="9400" dirty="0" err="1"/>
              <a:t>cadenti</a:t>
            </a:r>
            <a:endParaRPr dirty="0"/>
          </a:p>
        </p:txBody>
      </p:sp>
      <p:pic>
        <p:nvPicPr>
          <p:cNvPr id="3" name="Cacca2" descr="Cacca2">
            <a:hlinkClick r:id="" action="ppaction://media"/>
            <a:extLst>
              <a:ext uri="{FF2B5EF4-FFF2-40B4-BE49-F238E27FC236}">
                <a16:creationId xmlns:a16="http://schemas.microsoft.com/office/drawing/2014/main" id="{223FDA7D-F949-724C-8D7D-45268EFAB54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090695" y="3248274"/>
            <a:ext cx="14202610" cy="7988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855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35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7"/>
          <p:cNvSpPr txBox="1"/>
          <p:nvPr/>
        </p:nvSpPr>
        <p:spPr>
          <a:xfrm>
            <a:off x="1028394" y="711450"/>
            <a:ext cx="20272086" cy="1526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675" tIns="39675" rIns="39675" bIns="39675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400"/>
              <a:buFont typeface="Arial"/>
              <a:buNone/>
            </a:pPr>
            <a:r>
              <a:rPr lang="en-US" sz="9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Assenza</a:t>
            </a:r>
            <a:r>
              <a:rPr lang="en-US" sz="9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di </a:t>
            </a:r>
            <a:r>
              <a:rPr lang="en-US" sz="94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gravità</a:t>
            </a:r>
            <a:endParaRPr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DCAA3796-1E39-DF40-BE8A-E49B888B5E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9456" y="2559910"/>
            <a:ext cx="10225088" cy="9416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984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7"/>
          <p:cNvSpPr txBox="1"/>
          <p:nvPr/>
        </p:nvSpPr>
        <p:spPr>
          <a:xfrm>
            <a:off x="1028394" y="711450"/>
            <a:ext cx="20272086" cy="1526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675" tIns="39675" rIns="39675" bIns="39675" anchor="ctr" anchorCtr="0">
            <a:spAutoFit/>
          </a:bodyPr>
          <a:lstStyle/>
          <a:p>
            <a:pPr lvl="0">
              <a:buSzPts val="9400"/>
            </a:pPr>
            <a:r>
              <a:rPr lang="en-US" sz="9400" dirty="0" err="1"/>
              <a:t>Assenza</a:t>
            </a:r>
            <a:r>
              <a:rPr lang="en-US" sz="9400" dirty="0"/>
              <a:t> di peso</a:t>
            </a:r>
            <a:endParaRPr lang="en-US" sz="9600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9CC579D5-D5B0-F041-A70F-5096FE1F4A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6831" y="2776684"/>
            <a:ext cx="10530338" cy="8999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9946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7"/>
          <p:cNvSpPr txBox="1"/>
          <p:nvPr/>
        </p:nvSpPr>
        <p:spPr>
          <a:xfrm>
            <a:off x="1028394" y="711450"/>
            <a:ext cx="20272086" cy="1526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675" tIns="39675" rIns="39675" bIns="39675" anchor="ctr" anchorCtr="0">
            <a:spAutoFit/>
          </a:bodyPr>
          <a:lstStyle/>
          <a:p>
            <a:pPr lvl="0">
              <a:buSzPts val="9400"/>
            </a:pPr>
            <a:r>
              <a:rPr lang="en-US" sz="9400" dirty="0" err="1"/>
              <a:t>Assenza</a:t>
            </a:r>
            <a:r>
              <a:rPr lang="en-US" sz="9400" dirty="0"/>
              <a:t> di peso</a:t>
            </a:r>
            <a:endParaRPr lang="en-US" sz="9600" dirty="0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E043DF8A-618C-E54F-99BF-589A16232B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6400" y="3000375"/>
            <a:ext cx="14991200" cy="8432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3660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7"/>
          <p:cNvSpPr txBox="1"/>
          <p:nvPr/>
        </p:nvSpPr>
        <p:spPr>
          <a:xfrm>
            <a:off x="1028394" y="711450"/>
            <a:ext cx="20272086" cy="1526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675" tIns="39675" rIns="39675" bIns="39675" anchor="ctr" anchorCtr="0">
            <a:spAutoFit/>
          </a:bodyPr>
          <a:lstStyle/>
          <a:p>
            <a:pPr lvl="0">
              <a:buSzPts val="9400"/>
            </a:pPr>
            <a:r>
              <a:rPr lang="en-US" sz="9400" dirty="0" err="1"/>
              <a:t>Oroscopo</a:t>
            </a:r>
            <a:endParaRPr lang="en-US" sz="9600" dirty="0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12822F48-01D5-4F44-AA8C-A66AC9AC64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1217" y="2523875"/>
            <a:ext cx="15001566" cy="950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9918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387A5A56-F3F7-6447-808B-522B0698A5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7077" y="2523876"/>
            <a:ext cx="13829845" cy="9506199"/>
          </a:xfrm>
          <a:prstGeom prst="rect">
            <a:avLst/>
          </a:prstGeom>
        </p:spPr>
      </p:pic>
      <p:sp>
        <p:nvSpPr>
          <p:cNvPr id="5" name="Google Shape;56;p7">
            <a:extLst>
              <a:ext uri="{FF2B5EF4-FFF2-40B4-BE49-F238E27FC236}">
                <a16:creationId xmlns:a16="http://schemas.microsoft.com/office/drawing/2014/main" id="{4B4676DF-E59F-EC45-8EC4-3F550D98BAEA}"/>
              </a:ext>
            </a:extLst>
          </p:cNvPr>
          <p:cNvSpPr txBox="1"/>
          <p:nvPr/>
        </p:nvSpPr>
        <p:spPr>
          <a:xfrm>
            <a:off x="1028394" y="711450"/>
            <a:ext cx="20272086" cy="1526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675" tIns="39675" rIns="39675" bIns="39675" anchor="ctr" anchorCtr="0">
            <a:spAutoFit/>
          </a:bodyPr>
          <a:lstStyle/>
          <a:p>
            <a:pPr lvl="0">
              <a:buSzPts val="9400"/>
            </a:pPr>
            <a:r>
              <a:rPr lang="en-US" sz="9400" dirty="0" err="1"/>
              <a:t>Oroscopo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18439182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>
            <a:extLst>
              <a:ext uri="{FF2B5EF4-FFF2-40B4-BE49-F238E27FC236}">
                <a16:creationId xmlns:a16="http://schemas.microsoft.com/office/drawing/2014/main" id="{F3DDDC32-39F6-424B-AC04-054D640BB616}"/>
              </a:ext>
            </a:extLst>
          </p:cNvPr>
          <p:cNvSpPr/>
          <p:nvPr/>
        </p:nvSpPr>
        <p:spPr>
          <a:xfrm>
            <a:off x="3767137" y="2903429"/>
            <a:ext cx="16849725" cy="8710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4000" dirty="0"/>
              <a:t>Ariete (19 aprile – 13 maggio)</a:t>
            </a:r>
          </a:p>
          <a:p>
            <a:pPr algn="ctr"/>
            <a:r>
              <a:rPr lang="it-IT" sz="4000" dirty="0"/>
              <a:t>Toro (14 maggio – 19 giugno)</a:t>
            </a:r>
          </a:p>
          <a:p>
            <a:pPr algn="ctr"/>
            <a:r>
              <a:rPr lang="it-IT" sz="4000" dirty="0"/>
              <a:t>Gemelli (20 giugno – 20 luglio)</a:t>
            </a:r>
          </a:p>
          <a:p>
            <a:pPr algn="ctr"/>
            <a:r>
              <a:rPr lang="it-IT" sz="4000" dirty="0"/>
              <a:t>Cancro (21 luglio – 9 agosto)</a:t>
            </a:r>
          </a:p>
          <a:p>
            <a:pPr algn="ctr"/>
            <a:r>
              <a:rPr lang="it-IT" sz="4000" dirty="0"/>
              <a:t>Leone (10 agosto – 15 settembre)</a:t>
            </a:r>
          </a:p>
          <a:p>
            <a:pPr algn="ctr"/>
            <a:r>
              <a:rPr lang="it-IT" sz="4000" dirty="0"/>
              <a:t>Vergine (16 settembre – 30 ottobre)</a:t>
            </a:r>
          </a:p>
          <a:p>
            <a:pPr algn="ctr"/>
            <a:r>
              <a:rPr lang="it-IT" sz="4000" dirty="0"/>
              <a:t>Bilancia (31 ottobre – 22 novembre)</a:t>
            </a:r>
          </a:p>
          <a:p>
            <a:pPr algn="ctr"/>
            <a:r>
              <a:rPr lang="it-IT" sz="4000" dirty="0"/>
              <a:t>Scorpione (23 novembre – 29 novembre)</a:t>
            </a:r>
          </a:p>
          <a:p>
            <a:pPr algn="ctr"/>
            <a:r>
              <a:rPr lang="it-IT" sz="4000" dirty="0" err="1"/>
              <a:t>Ofiuco</a:t>
            </a:r>
            <a:r>
              <a:rPr lang="it-IT" sz="4000" dirty="0"/>
              <a:t> (30 novembre – 17 dicembre)</a:t>
            </a:r>
          </a:p>
          <a:p>
            <a:pPr algn="ctr"/>
            <a:r>
              <a:rPr lang="it-IT" sz="4000" dirty="0"/>
              <a:t>Sagittario (18 dicembre – 18 gennaio)</a:t>
            </a:r>
          </a:p>
          <a:p>
            <a:pPr algn="ctr"/>
            <a:r>
              <a:rPr lang="it-IT" sz="4000" dirty="0"/>
              <a:t>Capricorno (19 gennaio – 15 febbraio)</a:t>
            </a:r>
          </a:p>
          <a:p>
            <a:pPr algn="ctr"/>
            <a:r>
              <a:rPr lang="it-IT" sz="4000" dirty="0"/>
              <a:t>Acquario (16 febbraio – 11 marzo)</a:t>
            </a:r>
          </a:p>
          <a:p>
            <a:pPr algn="ctr"/>
            <a:r>
              <a:rPr lang="it-IT" sz="4000" dirty="0"/>
              <a:t>Pesci (12 marzo – 18 aprile)</a:t>
            </a:r>
          </a:p>
          <a:p>
            <a:pPr algn="ctr"/>
            <a:r>
              <a:rPr lang="it-IT" sz="4000" dirty="0"/>
              <a:t>Balena (14 marzo) </a:t>
            </a:r>
          </a:p>
        </p:txBody>
      </p:sp>
      <p:sp>
        <p:nvSpPr>
          <p:cNvPr id="5" name="Google Shape;56;p7">
            <a:extLst>
              <a:ext uri="{FF2B5EF4-FFF2-40B4-BE49-F238E27FC236}">
                <a16:creationId xmlns:a16="http://schemas.microsoft.com/office/drawing/2014/main" id="{EFF81AFA-4365-954C-A229-EDEF75DE3B7B}"/>
              </a:ext>
            </a:extLst>
          </p:cNvPr>
          <p:cNvSpPr txBox="1"/>
          <p:nvPr/>
        </p:nvSpPr>
        <p:spPr>
          <a:xfrm>
            <a:off x="1028394" y="711450"/>
            <a:ext cx="20272086" cy="1526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675" tIns="39675" rIns="39675" bIns="39675" anchor="ctr" anchorCtr="0">
            <a:spAutoFit/>
          </a:bodyPr>
          <a:lstStyle/>
          <a:p>
            <a:pPr lvl="0">
              <a:buSzPts val="9400"/>
            </a:pPr>
            <a:r>
              <a:rPr lang="en-US" sz="9400" dirty="0" err="1"/>
              <a:t>Oroscopo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3385557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56;p7">
            <a:extLst>
              <a:ext uri="{FF2B5EF4-FFF2-40B4-BE49-F238E27FC236}">
                <a16:creationId xmlns:a16="http://schemas.microsoft.com/office/drawing/2014/main" id="{B1D41721-B21F-1F4A-B001-B9D5D38427ED}"/>
              </a:ext>
            </a:extLst>
          </p:cNvPr>
          <p:cNvSpPr txBox="1"/>
          <p:nvPr/>
        </p:nvSpPr>
        <p:spPr>
          <a:xfrm>
            <a:off x="1028394" y="711450"/>
            <a:ext cx="20272086" cy="1526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675" tIns="39675" rIns="39675" bIns="39675" anchor="ctr" anchorCtr="0">
            <a:spAutoFit/>
          </a:bodyPr>
          <a:lstStyle/>
          <a:p>
            <a:pPr lvl="0">
              <a:buSzPts val="9400"/>
            </a:pPr>
            <a:r>
              <a:rPr lang="en-US" sz="9400" dirty="0" err="1"/>
              <a:t>Oroscopo</a:t>
            </a:r>
            <a:endParaRPr lang="en-US" sz="9600" dirty="0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1F499C17-4E8B-9845-A40A-5BDF2E8EF3B9}"/>
              </a:ext>
            </a:extLst>
          </p:cNvPr>
          <p:cNvSpPr/>
          <p:nvPr/>
        </p:nvSpPr>
        <p:spPr>
          <a:xfrm>
            <a:off x="1028394" y="3123950"/>
            <a:ext cx="22327211" cy="8402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>
              <a:buAutoNum type="arabicParenR"/>
            </a:pPr>
            <a:r>
              <a:rPr lang="it-IT" sz="3600" dirty="0"/>
              <a:t>Hai molto bisogno che gli altri ti apprezzino e ti stimino. </a:t>
            </a:r>
          </a:p>
          <a:p>
            <a:pPr marL="742950" indent="-742950">
              <a:buFont typeface="Arial"/>
              <a:buAutoNum type="arabicParenR"/>
            </a:pPr>
            <a:r>
              <a:rPr lang="it-IT" sz="3600" dirty="0"/>
              <a:t>Hai una tendenza ad essere critico nei confronti di te stesso. </a:t>
            </a:r>
          </a:p>
          <a:p>
            <a:pPr marL="742950" indent="-742950">
              <a:buFont typeface="Arial"/>
              <a:buAutoNum type="arabicParenR"/>
            </a:pPr>
            <a:r>
              <a:rPr lang="it-IT" sz="3600" dirty="0"/>
              <a:t>Hai molte capacità inutilizzate che non hai volto a tuo vantaggio. </a:t>
            </a:r>
          </a:p>
          <a:p>
            <a:pPr marL="742950" indent="-742950">
              <a:buFont typeface="Arial"/>
              <a:buAutoNum type="arabicParenR"/>
            </a:pPr>
            <a:r>
              <a:rPr lang="it-IT" sz="3600" dirty="0"/>
              <a:t>Pur avendo alcune debolezze nel carattere, sei generalmente in grado di porvi rimedio.</a:t>
            </a:r>
          </a:p>
          <a:p>
            <a:pPr marL="742950" indent="-742950">
              <a:buFont typeface="Arial"/>
              <a:buAutoNum type="arabicParenR"/>
            </a:pPr>
            <a:r>
              <a:rPr lang="it-IT" sz="3600" dirty="0"/>
              <a:t>Il tuo equilibrio sessuale è stato in qualche modo problematico. </a:t>
            </a:r>
          </a:p>
          <a:p>
            <a:pPr marL="742950" indent="-742950">
              <a:buFont typeface="Arial"/>
              <a:buAutoNum type="arabicParenR"/>
            </a:pPr>
            <a:r>
              <a:rPr lang="it-IT" sz="3600" dirty="0"/>
              <a:t>Disciplinato e controllato all’esterno, tendi ad essere preoccupato ed insicuro dentro di te. </a:t>
            </a:r>
          </a:p>
          <a:p>
            <a:pPr marL="742950" indent="-742950">
              <a:buFont typeface="Arial"/>
              <a:buAutoNum type="arabicParenR"/>
            </a:pPr>
            <a:r>
              <a:rPr lang="it-IT" sz="3600" dirty="0"/>
              <a:t>A volte dubiti seriamente di aver preso la giusta decisione o di aver fatto la cosa giusta.</a:t>
            </a:r>
          </a:p>
          <a:p>
            <a:pPr marL="742950" indent="-742950">
              <a:buFont typeface="Arial"/>
              <a:buAutoNum type="arabicParenR"/>
            </a:pPr>
            <a:r>
              <a:rPr lang="it-IT" sz="3600" dirty="0"/>
              <a:t>Preferisci una certa dose di cambiamento e varietà e ti senti insoddisfatto se obbligato a restrizioni e limitazioni. </a:t>
            </a:r>
          </a:p>
          <a:p>
            <a:pPr marL="742950" indent="-742950">
              <a:buFont typeface="Arial"/>
              <a:buAutoNum type="arabicParenR"/>
            </a:pPr>
            <a:r>
              <a:rPr lang="it-IT" sz="3600" dirty="0"/>
              <a:t>Ti vanti di essere indipendente nelle tue idee e di non accettare le opinioni degli altri senza una prova che ti soddisfi. </a:t>
            </a:r>
          </a:p>
          <a:p>
            <a:pPr marL="742950" indent="-742950">
              <a:buFont typeface="Arial"/>
              <a:buAutoNum type="arabicParenR"/>
            </a:pPr>
            <a:r>
              <a:rPr lang="it-IT" sz="3600" dirty="0"/>
              <a:t>Hai scoperto che è imprudente essere troppo sinceri nel rivelarsi agli altri. </a:t>
            </a:r>
          </a:p>
          <a:p>
            <a:pPr marL="742950" indent="-742950">
              <a:buFont typeface="Arial"/>
              <a:buAutoNum type="arabicParenR"/>
            </a:pPr>
            <a:r>
              <a:rPr lang="it-IT" sz="3600" dirty="0"/>
              <a:t>A volte sei estroverso, affabile, socievole, mentre altre volte sei introverso, diffidente e riservato. </a:t>
            </a:r>
          </a:p>
          <a:p>
            <a:pPr marL="742950" indent="-742950">
              <a:buFont typeface="Arial"/>
              <a:buAutoNum type="arabicParenR"/>
            </a:pPr>
            <a:r>
              <a:rPr lang="it-IT" sz="3600" dirty="0"/>
              <a:t>Alcune delle tue aspirazioni tendono ad essere davvero irrealistiche. </a:t>
            </a:r>
          </a:p>
          <a:p>
            <a:pPr marL="742950" indent="-742950">
              <a:buFont typeface="Arial"/>
              <a:buAutoNum type="arabicParenR"/>
            </a:pPr>
            <a:r>
              <a:rPr lang="it-IT" sz="3600" dirty="0"/>
              <a:t>La sicurezza è uno degli obiettivi principali nella tua vita.</a:t>
            </a:r>
          </a:p>
        </p:txBody>
      </p:sp>
    </p:spTree>
    <p:extLst>
      <p:ext uri="{BB962C8B-B14F-4D97-AF65-F5344CB8AC3E}">
        <p14:creationId xmlns:p14="http://schemas.microsoft.com/office/powerpoint/2010/main" val="19590006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Google Shape;66;p9" descr="Immagin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22085" y="3512317"/>
            <a:ext cx="13373444" cy="1309943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7" name="Google Shape;67;p9"/>
          <p:cNvGrpSpPr/>
          <p:nvPr/>
        </p:nvGrpSpPr>
        <p:grpSpPr>
          <a:xfrm>
            <a:off x="385588" y="909136"/>
            <a:ext cx="23612824" cy="1518176"/>
            <a:chOff x="0" y="0"/>
            <a:chExt cx="23612824" cy="1518174"/>
          </a:xfrm>
        </p:grpSpPr>
        <p:sp>
          <p:nvSpPr>
            <p:cNvPr id="68" name="Google Shape;68;p9"/>
            <p:cNvSpPr/>
            <p:nvPr/>
          </p:nvSpPr>
          <p:spPr>
            <a:xfrm>
              <a:off x="0" y="10876"/>
              <a:ext cx="16308547" cy="1496857"/>
            </a:xfrm>
            <a:prstGeom prst="rect">
              <a:avLst/>
            </a:prstGeom>
            <a:solidFill>
              <a:srgbClr val="3F8A8B"/>
            </a:solidFill>
            <a:ln>
              <a:noFill/>
            </a:ln>
          </p:spPr>
          <p:txBody>
            <a:bodyPr spcFirstLastPara="1" wrap="square" lIns="39675" tIns="39675" rIns="39675" bIns="396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200"/>
                <a:buFont typeface="Helvetica Neue"/>
                <a:buNone/>
              </a:pPr>
              <a:endParaRPr sz="32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sp>
          <p:nvSpPr>
            <p:cNvPr id="69" name="Google Shape;69;p9"/>
            <p:cNvSpPr/>
            <p:nvPr/>
          </p:nvSpPr>
          <p:spPr>
            <a:xfrm>
              <a:off x="16470341" y="12005"/>
              <a:ext cx="7142484" cy="150616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39675" tIns="39675" rIns="39675" bIns="396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200"/>
                <a:buFont typeface="Helvetica Neue"/>
                <a:buNone/>
              </a:pPr>
              <a:endParaRPr sz="3200" b="1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endParaRPr>
            </a:p>
          </p:txBody>
        </p:sp>
        <p:pic>
          <p:nvPicPr>
            <p:cNvPr id="70" name="Google Shape;70;p9" descr="Immagine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6471658" y="0"/>
              <a:ext cx="6634482" cy="150616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1" name="Google Shape;71;p9"/>
          <p:cNvSpPr txBox="1"/>
          <p:nvPr/>
        </p:nvSpPr>
        <p:spPr>
          <a:xfrm>
            <a:off x="1511599" y="6212347"/>
            <a:ext cx="16878712" cy="76993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675" tIns="39675" rIns="39675" bIns="39675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97C7C"/>
              </a:buClr>
              <a:buSzPts val="25000"/>
              <a:buFont typeface="Arial"/>
              <a:buNone/>
            </a:pPr>
            <a:r>
              <a:rPr lang="en-US" sz="25000" b="0" i="0" u="none" strike="noStrike" cap="none">
                <a:solidFill>
                  <a:srgbClr val="397C7C"/>
                </a:solidFill>
                <a:latin typeface="Arial"/>
                <a:ea typeface="Arial"/>
                <a:cs typeface="Arial"/>
                <a:sym typeface="Arial"/>
              </a:rPr>
              <a:t>Grazie!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796</TotalTime>
  <Words>353</Words>
  <Application>Microsoft Macintosh PowerPoint</Application>
  <PresentationFormat>Personalizzato</PresentationFormat>
  <Paragraphs>55</Paragraphs>
  <Slides>19</Slides>
  <Notes>19</Notes>
  <HiddenSlides>0</HiddenSlides>
  <MMClips>3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19</vt:i4>
      </vt:variant>
    </vt:vector>
  </HeadingPairs>
  <TitlesOfParts>
    <vt:vector size="23" baseType="lpstr">
      <vt:lpstr>Arial</vt:lpstr>
      <vt:lpstr>Helvetica Neue</vt:lpstr>
      <vt:lpstr>Helvetica Neue Light</vt:lpstr>
      <vt:lpstr>White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cp:lastModifiedBy>Microsoft Office User</cp:lastModifiedBy>
  <cp:revision>9</cp:revision>
  <dcterms:modified xsi:type="dcterms:W3CDTF">2021-03-09T08:59:25Z</dcterms:modified>
</cp:coreProperties>
</file>